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01" r:id="rId2"/>
    <p:sldMasterId id="2147483721" r:id="rId3"/>
    <p:sldMasterId id="2147483735" r:id="rId4"/>
  </p:sldMasterIdLst>
  <p:notesMasterIdLst>
    <p:notesMasterId r:id="rId33"/>
  </p:notesMasterIdLst>
  <p:handoutMasterIdLst>
    <p:handoutMasterId r:id="rId34"/>
  </p:handoutMasterIdLst>
  <p:sldIdLst>
    <p:sldId id="303" r:id="rId5"/>
    <p:sldId id="288" r:id="rId6"/>
    <p:sldId id="289" r:id="rId7"/>
    <p:sldId id="290" r:id="rId8"/>
    <p:sldId id="291" r:id="rId9"/>
    <p:sldId id="292" r:id="rId10"/>
    <p:sldId id="300" r:id="rId11"/>
    <p:sldId id="301" r:id="rId12"/>
    <p:sldId id="304" r:id="rId13"/>
    <p:sldId id="270" r:id="rId14"/>
    <p:sldId id="294" r:id="rId15"/>
    <p:sldId id="280" r:id="rId16"/>
    <p:sldId id="272" r:id="rId17"/>
    <p:sldId id="281" r:id="rId18"/>
    <p:sldId id="273" r:id="rId19"/>
    <p:sldId id="282" r:id="rId20"/>
    <p:sldId id="274" r:id="rId21"/>
    <p:sldId id="283" r:id="rId22"/>
    <p:sldId id="275" r:id="rId23"/>
    <p:sldId id="284" r:id="rId24"/>
    <p:sldId id="276" r:id="rId25"/>
    <p:sldId id="285" r:id="rId26"/>
    <p:sldId id="277" r:id="rId27"/>
    <p:sldId id="279" r:id="rId28"/>
    <p:sldId id="295" r:id="rId29"/>
    <p:sldId id="296" r:id="rId30"/>
    <p:sldId id="297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1D75CF0C-63CF-4DC2-9E69-8903A97FBF00}">
          <p14:sldIdLst>
            <p14:sldId id="303"/>
            <p14:sldId id="288"/>
            <p14:sldId id="289"/>
            <p14:sldId id="290"/>
            <p14:sldId id="291"/>
            <p14:sldId id="292"/>
          </p14:sldIdLst>
        </p14:section>
        <p14:section name="Ενότητα χωρίς τίτλο" id="{5F2BFEE7-7C1B-425C-8C5C-814302B50E3F}">
          <p14:sldIdLst>
            <p14:sldId id="300"/>
            <p14:sldId id="301"/>
            <p14:sldId id="304"/>
            <p14:sldId id="270"/>
            <p14:sldId id="294"/>
            <p14:sldId id="280"/>
            <p14:sldId id="272"/>
            <p14:sldId id="281"/>
            <p14:sldId id="273"/>
            <p14:sldId id="282"/>
            <p14:sldId id="274"/>
            <p14:sldId id="283"/>
            <p14:sldId id="275"/>
            <p14:sldId id="284"/>
            <p14:sldId id="276"/>
            <p14:sldId id="285"/>
            <p14:sldId id="277"/>
            <p14:sldId id="279"/>
            <p14:sldId id="295"/>
            <p14:sldId id="296"/>
            <p14:sldId id="297"/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2" autoAdjust="0"/>
    <p:restoredTop sz="94628" autoAdjust="0"/>
  </p:normalViewPr>
  <p:slideViewPr>
    <p:cSldViewPr>
      <p:cViewPr>
        <p:scale>
          <a:sx n="75" d="100"/>
          <a:sy n="75" d="100"/>
        </p:scale>
        <p:origin x="-1056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68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9/9/2010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37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9/9/2010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9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60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7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15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04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0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9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9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9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94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8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5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zzle_box_image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295400" y="381000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6600" y="7620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22098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85800" y="3886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2057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33400" y="2971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38200" y="4800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98438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02108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66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990600" y="47244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371600"/>
            <a:ext cx="1981200" cy="16764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3124200"/>
            <a:ext cx="1981200" cy="16764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4876800"/>
            <a:ext cx="1981200" cy="160020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1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02108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47800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-301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6002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issing_piece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lick_box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00"/>
            <a:ext cx="1966373" cy="7274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2133600" cy="365125"/>
          </a:xfrm>
        </p:spPr>
        <p:txBody>
          <a:bodyPr/>
          <a:lstStyle/>
          <a:p>
            <a:fld id="{100FFFD8-44AE-4895-AFBD-3E4A9EDD8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393825"/>
            <a:ext cx="3581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3581400" cy="1470025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7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1C253-7359-4DF1-98D4-AA53D10142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95600"/>
            <a:ext cx="3581400" cy="1470025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267200"/>
            <a:ext cx="358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nimated Title and Conten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issing_piece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click box"/>
          <p:cNvSpPr/>
          <p:nvPr userDrawn="1"/>
        </p:nvSpPr>
        <p:spPr>
          <a:xfrm>
            <a:off x="1907498" y="510915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D3D4356-750F-43A5-86F1-332F9B8C8A9C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066800"/>
            <a:ext cx="7620000" cy="5135563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95000"/>
                  </a:prstClr>
                </a:solidFill>
              </a:rPr>
              <a:t>Copyright 2010</a:t>
            </a:r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BC8E7CA-560B-427E-8E8F-A4E78ED853C6}" type="datetime1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9/9/2010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715962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534559"/>
            <a:ext cx="1842066" cy="6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3428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3428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3428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3428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3428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3428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decel="3428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34286" fill="hold" nodeType="withEffect">
                  <p:stCondLst>
                    <p:cond delay="2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34286" fill="hold" nodeType="withEffect">
                  <p:stCondLst>
                    <p:cond delay="2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34286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34286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67E1-EE05-447D-A45C-D38AE0A4B6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3238"/>
            <a:ext cx="76200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24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0D0E-9CFD-4115-B0AB-1DCFDCBD10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46237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09EF2-5E29-4769-A060-B019910F89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uzzle_box_image_s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62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0762"/>
            <a:ext cx="7696200" cy="4906963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990600"/>
            <a:ext cx="365442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951037"/>
            <a:ext cx="3654425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575" y="990600"/>
            <a:ext cx="365442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951037"/>
            <a:ext cx="3654426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8279-0ADA-485D-AE0E-2787154B35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68DD-14AD-4824-9EBB-425788E5D2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3900-48A5-4639-B6B8-E4F0501E75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2887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1020" y="762000"/>
            <a:ext cx="5111750" cy="585311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1404937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438D-AE6A-4474-A663-B4C9F5E53C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2286000" cy="1143000"/>
          </a:xfrm>
        </p:spPr>
        <p:txBody>
          <a:bodyPr anchor="b"/>
          <a:lstStyle>
            <a:lvl1pPr algn="r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24200" y="1143000"/>
            <a:ext cx="5892815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828800"/>
            <a:ext cx="2286000" cy="16002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0C6B-242E-4D1B-91A1-CC99DE204D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EFB00-253A-4023-8199-636D46268F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178E-BC1B-44EB-9A78-5C42726589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2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2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6200" y="579438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5814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619500" y="35814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400800" y="35814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838200" y="1676400"/>
            <a:ext cx="2743200" cy="1905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657600" y="1676400"/>
            <a:ext cx="2667000" cy="1905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400800" y="1676400"/>
            <a:ext cx="2743200" cy="1905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76200" y="579438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4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3000"/>
            <a:ext cx="3429000" cy="182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3810000" cy="20573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778477" y="3505200"/>
            <a:ext cx="3429000" cy="1981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990600" y="2895600"/>
            <a:ext cx="34290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200" y="579438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762000"/>
            <a:ext cx="70203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087" y="1076325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087" y="-423862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1200" y="1524000"/>
            <a:ext cx="3048000" cy="42973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2000" y="914400"/>
            <a:ext cx="76200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4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2010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019300" y="35814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524000" y="19050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7432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266950" y="4419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514600" y="52578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-304800" y="1219200"/>
            <a:ext cx="76200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4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_leaf_imag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" contras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-3810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Logistic Earth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9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9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_leaf_image_sld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" contras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62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096962"/>
            <a:ext cx="6477000" cy="4906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38787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038600"/>
            <a:ext cx="62849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6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2526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2954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3716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7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58115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8211" y="2286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2209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8115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2209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0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044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9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6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4229101"/>
            <a:ext cx="4267200" cy="308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6096"/>
            <a:ext cx="2438400" cy="1162050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399010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188146"/>
            <a:ext cx="2438400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52"/>
            <a:ext cx="6477000" cy="9445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1430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14862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5600" y="304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5181600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0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403600" y="3657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0" y="1524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25800" y="2590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581400" y="4800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14600" y="715962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96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3716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3048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2438400" y="47244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371600"/>
            <a:ext cx="1981200" cy="16764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3124200"/>
            <a:ext cx="1981200" cy="16764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4876800"/>
            <a:ext cx="1981200" cy="160020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2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807345" y="3805238"/>
            <a:ext cx="3108055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2451570" y="3817257"/>
            <a:ext cx="3111031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47800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87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6002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nimated Title Slide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ange_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bottom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top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top_swish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bottom_swish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52600"/>
            <a:ext cx="7772400" cy="1470025"/>
          </a:xfrm>
        </p:spPr>
        <p:txBody>
          <a:bodyPr anchor="b"/>
          <a:lstStyle>
            <a:lvl1pPr algn="l">
              <a:defRPr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24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Title Slide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botto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to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top_swish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bottom_swish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52600"/>
            <a:ext cx="7772400" cy="1470025"/>
          </a:xfrm>
        </p:spPr>
        <p:txBody>
          <a:bodyPr anchor="b"/>
          <a:lstStyle>
            <a:lvl1pPr algn="l">
              <a:defRPr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24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1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range_rain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bottom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top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top_swish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bottom_swish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1143000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9248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6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botto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to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top_swish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bottom_swish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1143000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9248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9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813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0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1920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858962"/>
            <a:ext cx="3200400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000" y="121920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29000" y="1858962"/>
            <a:ext cx="3200400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8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5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54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0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28600"/>
            <a:ext cx="3048000" cy="1162050"/>
          </a:xfrm>
        </p:spPr>
        <p:txBody>
          <a:bodyPr anchor="b">
            <a:normAutofit/>
          </a:bodyPr>
          <a:lstStyle>
            <a:lvl1pPr algn="r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5111750" cy="5745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1752600"/>
            <a:ext cx="3124200" cy="2590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1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5312" y="2362200"/>
            <a:ext cx="31638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371600"/>
            <a:ext cx="5105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75312" y="2928938"/>
            <a:ext cx="3163888" cy="1262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72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0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0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Copyright 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237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163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436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4038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6250" y="1143000"/>
            <a:ext cx="76200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07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953000" y="1295400"/>
            <a:ext cx="3733800" cy="3581400"/>
          </a:xfrm>
          <a:prstGeom prst="roundRect">
            <a:avLst>
              <a:gd name="adj" fmla="val 493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34289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6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6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342899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Copyright 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6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Copyright 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066801"/>
            <a:ext cx="2743200" cy="1905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066801"/>
            <a:ext cx="2667000" cy="190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066801"/>
            <a:ext cx="2743200" cy="1905000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6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4279798" y="1371600"/>
            <a:ext cx="4092677" cy="214312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3000"/>
            </a:schemeClr>
          </a:solidFill>
          <a:ln>
            <a:solidFill>
              <a:schemeClr val="bg1">
                <a:alpha val="3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685800" y="2743200"/>
            <a:ext cx="4092677" cy="2133600"/>
          </a:xfrm>
          <a:prstGeom prst="roundRect">
            <a:avLst/>
          </a:prstGeom>
          <a:solidFill>
            <a:schemeClr val="tx2">
              <a:lumMod val="75000"/>
              <a:alpha val="53000"/>
            </a:schemeClr>
          </a:solidFill>
          <a:ln>
            <a:solidFill>
              <a:schemeClr val="bg1">
                <a:alpha val="3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Copyright 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3000"/>
            <a:ext cx="3429000" cy="182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1"/>
            <a:ext cx="3810000" cy="20573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778477" y="3505200"/>
            <a:ext cx="3429000" cy="1981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990600" y="2895600"/>
            <a:ext cx="34290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8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676400"/>
            <a:ext cx="3048000" cy="25908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Copyright 2010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3200" kern="12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2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02108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95425"/>
            <a:ext cx="7112000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76200"/>
            <a:ext cx="2438400" cy="1162050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399010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238250"/>
            <a:ext cx="2438400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9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0" y="533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49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26.png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0"/>
            <a:ext cx="6477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731837"/>
            <a:ext cx="64770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9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accent5">
                <a:lumMod val="50000"/>
              </a:schemeClr>
            </a:solidFill>
          </a:ln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dient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2010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17637"/>
            <a:ext cx="7620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73C5D-9F3A-4AC6-A907-7ACAD87185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D3D4356-750F-43A5-86F1-332F9B8C8A9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625475"/>
            <a:ext cx="7620000" cy="715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4800"/>
            <a:ext cx="1295400" cy="4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 cap="none" spc="0">
          <a:ln w="12700">
            <a:noFill/>
            <a:prstDash val="solid"/>
          </a:ln>
          <a:solidFill>
            <a:schemeClr val="bg2">
              <a:lumMod val="50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4267200"/>
            <a:ext cx="4114800" cy="30860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0"/>
            <a:ext cx="6477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731837"/>
            <a:ext cx="64770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6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accent5">
                <a:lumMod val="75000"/>
              </a:schemeClr>
            </a:solidFill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ttom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top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top_swish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ottom_swish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30993-28BF-4F94-9E33-75AF7F5CF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C1DE3-D9D4-48E8-A40B-23B6B40776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5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lang="en-US" sz="3200" kern="1200" dirty="0" smtClean="0">
          <a:ln>
            <a:solidFill>
              <a:schemeClr val="accent3">
                <a:lumMod val="50000"/>
              </a:schemeClr>
            </a:solidFill>
          </a:ln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2400" kern="1200" dirty="0" smtClean="0">
          <a:solidFill>
            <a:schemeClr val="accent3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2400" kern="1200" dirty="0" smtClean="0">
          <a:solidFill>
            <a:schemeClr val="accent3">
              <a:lumMod val="40000"/>
              <a:lumOff val="6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2400" kern="1200" dirty="0" smtClean="0">
          <a:solidFill>
            <a:schemeClr val="accent3">
              <a:lumMod val="40000"/>
              <a:lumOff val="6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2400" kern="1200" dirty="0" smtClean="0">
          <a:solidFill>
            <a:schemeClr val="accent3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2400" kern="1200" dirty="0" smtClean="0">
          <a:solidFill>
            <a:schemeClr val="accent3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28.wmf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wmf"/><Relationship Id="rId5" Type="http://schemas.openxmlformats.org/officeDocument/2006/relationships/image" Target="../media/image29.jp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8.wmf"/><Relationship Id="rId5" Type="http://schemas.openxmlformats.org/officeDocument/2006/relationships/image" Target="../media/image29.jp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8.wmf"/><Relationship Id="rId5" Type="http://schemas.openxmlformats.org/officeDocument/2006/relationships/image" Target="../media/image29.jp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34.pn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pn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6" Type="http://schemas.openxmlformats.org/officeDocument/2006/relationships/image" Target="../media/image29.jpg"/><Relationship Id="rId5" Type="http://schemas.openxmlformats.org/officeDocument/2006/relationships/image" Target="../media/image28.wmf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797175"/>
            <a:ext cx="7772400" cy="784225"/>
          </a:xfrm>
        </p:spPr>
        <p:txBody>
          <a:bodyPr>
            <a:noAutofit/>
          </a:bodyPr>
          <a:lstStyle/>
          <a:p>
            <a:pPr algn="ctr"/>
            <a:r>
              <a:rPr lang="el-GR" sz="4800" spc="130" dirty="0" smtClean="0"/>
              <a:t>Πρόγραμμα ‘Καλλικράτης’</a:t>
            </a:r>
            <a:endParaRPr lang="en-US" sz="4800" spc="130" dirty="0"/>
          </a:p>
        </p:txBody>
      </p:sp>
      <p:pic>
        <p:nvPicPr>
          <p:cNvPr id="5" name="Picture 4" descr="logo_full_g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704738"/>
            <a:ext cx="1752600" cy="1000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7" y="189493"/>
            <a:ext cx="3918623" cy="1563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12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"/>
    </mc:Choice>
    <mc:Fallback xmlns="">
      <p:transition spd="slow" advTm="6041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7"/>
        <p14:stopEvt time="604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cial_networking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43000" y="5334000"/>
            <a:ext cx="6934200" cy="1330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reflection blurRad="6350" stA="140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el-GR" dirty="0" smtClean="0"/>
              <a:t>Έργα Ε.Ε.Τ.Α.Α. Α.Ε.</a:t>
            </a:r>
          </a:p>
          <a:p>
            <a:pPr algn="ctr">
              <a:lnSpc>
                <a:spcPct val="160000"/>
              </a:lnSpc>
            </a:pPr>
            <a:r>
              <a:rPr lang="el-GR" dirty="0"/>
              <a:t>σ</a:t>
            </a:r>
            <a:r>
              <a:rPr lang="el-GR" dirty="0" smtClean="0"/>
              <a:t>το πρόγραμμα υποστήριξης του ‘Καλλικράτη’</a:t>
            </a:r>
            <a:endParaRPr lang="en-US" dirty="0"/>
          </a:p>
        </p:txBody>
      </p:sp>
      <p:pic>
        <p:nvPicPr>
          <p:cNvPr id="9" name="Picture 4" descr="logo_full_g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228725" cy="701691"/>
          </a:xfrm>
          <a:prstGeom prst="roundRect">
            <a:avLst>
              <a:gd name="adj" fmla="val 8594"/>
            </a:avLst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41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162">
        <p14:reveal/>
      </p:transition>
    </mc:Choice>
    <mc:Fallback xmlns="">
      <p:transition spd="slow" advClick="0" advTm="3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3162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/>
              <a:t>Υποστήριξη για τη σύνταξη των </a:t>
            </a: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Οργανισμών </a:t>
            </a:r>
            <a:r>
              <a:rPr lang="el-GR" sz="2800" dirty="0"/>
              <a:t>Εσωτερικής Υπηρεσίας (ΟΕΥ) </a:t>
            </a:r>
            <a:r>
              <a:rPr lang="el-GR" sz="2800" dirty="0" smtClean="0"/>
              <a:t>των </a:t>
            </a:r>
            <a:r>
              <a:rPr lang="el-GR" sz="2800" dirty="0"/>
              <a:t>νέων </a:t>
            </a:r>
            <a:r>
              <a:rPr lang="el-GR" sz="2800" dirty="0" smtClean="0"/>
              <a:t>δήμων.</a:t>
            </a: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45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702">
        <p14:reveal/>
      </p:transition>
    </mc:Choice>
    <mc:Fallback xmlns="">
      <p:transition spd="slow" advClick="0" advTm="5702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411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 rot="1343793">
            <a:off x="6735690" y="5181600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b="1" dirty="0" smtClean="0"/>
              <a:t>Υποστήριξη για τη σύνταξη των </a:t>
            </a:r>
            <a:br>
              <a:rPr lang="el-GR" sz="1200" b="1" dirty="0" smtClean="0"/>
            </a:br>
            <a:r>
              <a:rPr lang="el-GR" sz="1200" b="1" dirty="0" smtClean="0"/>
              <a:t>Οργανισμών Εσωτερικής Υπηρεσίας (ΟΕΥ) των νέων δήμων</a:t>
            </a:r>
            <a:endParaRPr lang="en-US" sz="1200" b="1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7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74">
        <p14:reveal/>
      </p:transition>
    </mc:Choice>
    <mc:Fallback xmlns="">
      <p:transition spd="slow" advClick="0" advTm="2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/>
              <a:t>Αναβάθμιση των Μητρώων εργαζομένων ΟΤΑ και ΝΑ και καταγραφή του προσωπικού των </a:t>
            </a:r>
            <a:r>
              <a:rPr lang="el-GR" sz="2800" dirty="0" smtClean="0"/>
              <a:t>Περιφερειών.</a:t>
            </a: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5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143">
        <p14:reveal/>
      </p:transition>
    </mc:Choice>
    <mc:Fallback xmlns="">
      <p:transition spd="slow" advClick="0" advTm="6143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447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 rot="1343793">
            <a:off x="6735690" y="5181600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dirty="0"/>
              <a:t>Αναβάθμιση των Μητρώων εργαζομένων ΟΤΑ και ΝΑ και καταγραφή του προσωπικού των Περιφερειών</a:t>
            </a:r>
            <a:endParaRPr lang="en-US" sz="1200" b="1" dirty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7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195">
        <p14:reveal/>
      </p:transition>
    </mc:Choice>
    <mc:Fallback xmlns="">
      <p:transition spd="slow" advClick="0" advTm="2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2195" objId="1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/>
              <a:t>Καταγραφή κτιριακών υ</a:t>
            </a:r>
            <a:r>
              <a:rPr lang="el-GR" sz="2800" dirty="0" smtClean="0"/>
              <a:t>ποδομών.</a:t>
            </a:r>
            <a:r>
              <a:rPr lang="el-GR" sz="2800" b="1" dirty="0">
                <a:solidFill>
                  <a:srgbClr val="663300"/>
                </a:solidFill>
              </a:rPr>
              <a:t/>
            </a:r>
            <a:br>
              <a:rPr lang="el-GR" sz="2800" b="1" dirty="0">
                <a:solidFill>
                  <a:srgbClr val="663300"/>
                </a:solidFill>
              </a:rPr>
            </a:b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5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508">
        <p14:reveal/>
      </p:transition>
    </mc:Choice>
    <mc:Fallback xmlns="">
      <p:transition spd="slow" advClick="0" advTm="5508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414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 rot="1343793">
            <a:off x="6735690" y="5181600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dirty="0"/>
              <a:t>Καταγραφή κτιριακών </a:t>
            </a:r>
            <a:r>
              <a:rPr lang="el-GR" sz="1200" dirty="0" smtClean="0"/>
              <a:t>υποδομών</a:t>
            </a:r>
            <a:r>
              <a:rPr lang="el-GR" sz="1200" b="1" dirty="0">
                <a:solidFill>
                  <a:srgbClr val="663300"/>
                </a:solidFill>
              </a:rPr>
              <a:t/>
            </a:r>
            <a:br>
              <a:rPr lang="el-GR" sz="1200" b="1" dirty="0">
                <a:solidFill>
                  <a:srgbClr val="663300"/>
                </a:solidFill>
              </a:rPr>
            </a:br>
            <a:endParaRPr lang="en-US" sz="1200" b="1" dirty="0"/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Ομάδα 2"/>
          <p:cNvGrpSpPr/>
          <p:nvPr/>
        </p:nvGrpSpPr>
        <p:grpSpPr>
          <a:xfrm>
            <a:off x="533400" y="4030892"/>
            <a:ext cx="2473847" cy="2473847"/>
            <a:chOff x="533400" y="4030892"/>
            <a:chExt cx="2473847" cy="2473847"/>
          </a:xfrm>
        </p:grpSpPr>
        <p:pic>
          <p:nvPicPr>
            <p:cNvPr id="18" name="Picture 3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4030892"/>
              <a:ext cx="2473847" cy="24738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76294" y="49530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Αξιοποίηση ακίνητης περιουσίας δήμων &amp; περιφερειών</a:t>
              </a:r>
              <a:endParaRPr lang="en-US" sz="11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37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928">
        <p14:reveal/>
      </p:transition>
    </mc:Choice>
    <mc:Fallback xmlns="">
      <p:transition spd="slow" advClick="0" advTm="1928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1928" objId="1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/>
              <a:t>Δημιουργία βάσης οικονομικών </a:t>
            </a:r>
            <a:r>
              <a:rPr lang="el-GR" sz="2800" dirty="0" smtClean="0"/>
              <a:t>δεδομένων.</a:t>
            </a:r>
            <a:r>
              <a:rPr lang="el-GR" sz="2800" b="1" dirty="0">
                <a:solidFill>
                  <a:srgbClr val="663300"/>
                </a:solidFill>
              </a:rPr>
              <a:t/>
            </a:r>
            <a:br>
              <a:rPr lang="el-GR" sz="2800" b="1" dirty="0">
                <a:solidFill>
                  <a:srgbClr val="663300"/>
                </a:solidFill>
              </a:rPr>
            </a:b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5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961">
        <p14:reveal/>
      </p:transition>
    </mc:Choice>
    <mc:Fallback xmlns="">
      <p:transition spd="slow" advClick="0" advTm="6961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394" objId="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pic>
        <p:nvPicPr>
          <p:cNvPr id="18" name="Picture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0892"/>
            <a:ext cx="2473847" cy="2473847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>
            <a:off x="3461850" y="4033251"/>
            <a:ext cx="2473847" cy="2473847"/>
            <a:chOff x="4046045" y="4023920"/>
            <a:chExt cx="2473847" cy="2473847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045" y="4023920"/>
              <a:ext cx="2473847" cy="24738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89959" y="5019869"/>
              <a:ext cx="1814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Διάχυση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πληροφορίας,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καινοτομιών &amp;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υπηρεσιών</a:t>
              </a:r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76294" y="4953000"/>
            <a:ext cx="18141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Αξιοποίηση ακίνητης περιουσίας δήμων &amp; περιφερειών</a:t>
            </a:r>
            <a:endParaRPr lang="en-US" sz="1100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1343793">
            <a:off x="6735690" y="5181600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dirty="0"/>
              <a:t>Δημιουργία βάσης οικονομικών δεδομένων</a:t>
            </a:r>
            <a:endParaRPr lang="en-US" sz="1200" b="1" dirty="0"/>
          </a:p>
        </p:txBody>
      </p:sp>
      <p:pic>
        <p:nvPicPr>
          <p:cNvPr id="19" name="Εικόνα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7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383">
        <p14:reveal/>
      </p:transition>
    </mc:Choice>
    <mc:Fallback xmlns="">
      <p:transition spd="slow" advClick="0" advTm="2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2383" objId="1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/>
              <a:t>Μεταφορά και κοστολόγηση </a:t>
            </a:r>
            <a:r>
              <a:rPr lang="el-GR" sz="2800" dirty="0" smtClean="0"/>
              <a:t>αρμοδιοτήτων.</a:t>
            </a:r>
            <a:r>
              <a:rPr lang="el-GR" sz="2800" b="1" dirty="0">
                <a:solidFill>
                  <a:srgbClr val="663300"/>
                </a:solidFill>
              </a:rPr>
              <a:t/>
            </a:r>
            <a:br>
              <a:rPr lang="el-GR" sz="2800" b="1" dirty="0">
                <a:solidFill>
                  <a:srgbClr val="663300"/>
                </a:solidFill>
              </a:rPr>
            </a:b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5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586">
        <p14:reveal/>
      </p:transition>
    </mc:Choice>
    <mc:Fallback xmlns="">
      <p:transition spd="slow" advClick="0" advTm="5586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44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Ορθογώνιο 1"/>
          <p:cNvSpPr/>
          <p:nvPr/>
        </p:nvSpPr>
        <p:spPr>
          <a:xfrm>
            <a:off x="152400" y="1447800"/>
            <a:ext cx="5105400" cy="341632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Clr>
                <a:schemeClr val="accent1">
                  <a:lumMod val="20000"/>
                  <a:lumOff val="80000"/>
                </a:schemeClr>
              </a:buClr>
              <a:buSzPct val="70000"/>
            </a:pP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Ο ‘Καλλικράτης’ αποτελεί το πρώτο βήμα για ένα επιτελικό κράτος με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σύγχρονες αποκεντρωμένες </a:t>
            </a:r>
            <a:r>
              <a:rPr lang="el-GR" sz="2400" b="1" i="1" u="sng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δομές</a:t>
            </a:r>
            <a:r>
              <a:rPr lang="en-US" sz="2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,</a:t>
            </a:r>
            <a:r>
              <a:rPr lang="el-GR" sz="2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 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το οποίο περιορίζεται στις εποπτικές του </a:t>
            </a:r>
            <a:r>
              <a:rPr lang="el-GR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ευθύνες</a:t>
            </a:r>
            <a:r>
              <a:rPr lang="en-US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.</a:t>
            </a:r>
            <a:endParaRPr lang="el-GR" sz="2400" spc="120" dirty="0">
              <a:solidFill>
                <a:schemeClr val="bg1"/>
              </a:solidFill>
              <a:latin typeface="Bookman Old Style" pitchFamily="18" charset="0"/>
              <a:cs typeface="Calibri" pitchFamily="34" charset="0"/>
            </a:endParaRPr>
          </a:p>
        </p:txBody>
      </p:sp>
      <p:pic>
        <p:nvPicPr>
          <p:cNvPr id="12" name="Picture 4" descr="logo_full_g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33149"/>
            <a:ext cx="1219200" cy="69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26346"/>
            <a:ext cx="2514600" cy="100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066800" y="0"/>
            <a:ext cx="7315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kern="12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dirty="0" smtClean="0"/>
              <a:t>Πρόγραμμα ‘Καλλικράτης’ – Το Όραμα</a:t>
            </a:r>
            <a:endParaRPr lang="en-US" sz="2800" dirty="0"/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99354"/>
            <a:ext cx="1291610" cy="227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0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183">
        <p14:reveal/>
      </p:transition>
    </mc:Choice>
    <mc:Fallback xmlns="">
      <p:transition spd="slow" advClick="0" advTm="5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7"/>
        <p14:stopEvt time="5183" objId="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grpSp>
        <p:nvGrpSpPr>
          <p:cNvPr id="17" name="Group 41"/>
          <p:cNvGrpSpPr/>
          <p:nvPr/>
        </p:nvGrpSpPr>
        <p:grpSpPr>
          <a:xfrm>
            <a:off x="533400" y="4030892"/>
            <a:ext cx="2473847" cy="2473847"/>
            <a:chOff x="1117595" y="4030892"/>
            <a:chExt cx="2473847" cy="2473847"/>
          </a:xfrm>
        </p:grpSpPr>
        <p:pic>
          <p:nvPicPr>
            <p:cNvPr id="18" name="Picture 3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95" y="4030892"/>
              <a:ext cx="2473847" cy="24738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7441" y="49530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Αξιοποίηση ακίνητης περιουσίας δήμων &amp; περιφερειών</a:t>
              </a:r>
              <a:endParaRPr lang="en-US" sz="1100" dirty="0"/>
            </a:p>
          </p:txBody>
        </p:sp>
      </p:grpSp>
      <p:grpSp>
        <p:nvGrpSpPr>
          <p:cNvPr id="20" name="Group 2"/>
          <p:cNvGrpSpPr/>
          <p:nvPr/>
        </p:nvGrpSpPr>
        <p:grpSpPr>
          <a:xfrm>
            <a:off x="3461850" y="4033251"/>
            <a:ext cx="2473847" cy="2473847"/>
            <a:chOff x="4046045" y="4023920"/>
            <a:chExt cx="2473847" cy="2473847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045" y="4023920"/>
              <a:ext cx="2473847" cy="24738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89959" y="5019869"/>
              <a:ext cx="1814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Διάχυση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πληροφορίας,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καινοτομιών &amp;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υπηρεσιών</a:t>
              </a:r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grpSp>
        <p:nvGrpSpPr>
          <p:cNvPr id="32" name="Ομάδα 31"/>
          <p:cNvGrpSpPr/>
          <p:nvPr/>
        </p:nvGrpSpPr>
        <p:grpSpPr>
          <a:xfrm>
            <a:off x="533400" y="2567442"/>
            <a:ext cx="2486046" cy="2486046"/>
            <a:chOff x="533400" y="2567442"/>
            <a:chExt cx="2486046" cy="24860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567442"/>
              <a:ext cx="2486046" cy="248604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3" name="TextBox 32"/>
            <p:cNvSpPr txBox="1"/>
            <p:nvPr/>
          </p:nvSpPr>
          <p:spPr>
            <a:xfrm>
              <a:off x="852845" y="3150513"/>
              <a:ext cx="18141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Αποκέντρωση αρμοδιοτήτων &amp;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πόρων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 rot="1343793">
            <a:off x="6735690" y="5181600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dirty="0"/>
              <a:t>Μεταφορά και κοστολόγηση αρμοδιοτήτων</a:t>
            </a:r>
            <a:r>
              <a:rPr lang="el-GR" sz="1200" b="1" dirty="0">
                <a:solidFill>
                  <a:srgbClr val="663300"/>
                </a:solidFill>
              </a:rPr>
              <a:t/>
            </a:r>
            <a:br>
              <a:rPr lang="el-GR" sz="1200" b="1" dirty="0">
                <a:solidFill>
                  <a:srgbClr val="663300"/>
                </a:solidFill>
              </a:rPr>
            </a:br>
            <a:endParaRPr lang="en-US" sz="1200" b="1" dirty="0"/>
          </a:p>
        </p:txBody>
      </p:sp>
      <p:pic>
        <p:nvPicPr>
          <p:cNvPr id="26" name="Εικόνα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4" descr="logo_full_g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7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486">
        <p14:reveal/>
      </p:transition>
    </mc:Choice>
    <mc:Fallback xmlns="">
      <p:transition spd="slow" advClick="0" advTm="2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2486" objId="1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/>
              <a:t>Αρμοδιότητες, οργάνωση, προσωπικό και οικονομικά των </a:t>
            </a:r>
            <a:r>
              <a:rPr lang="el-GR" sz="2800" dirty="0" smtClean="0"/>
              <a:t>ορεινών </a:t>
            </a:r>
            <a:r>
              <a:rPr lang="el-GR" sz="2800" dirty="0"/>
              <a:t>και των </a:t>
            </a:r>
            <a:r>
              <a:rPr lang="el-GR" sz="2800" dirty="0" smtClean="0"/>
              <a:t>νησιωτικών Δήμων.</a:t>
            </a: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5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788">
        <p14:reveal/>
      </p:transition>
    </mc:Choice>
    <mc:Fallback xmlns="">
      <p:transition spd="slow" advClick="0" advTm="5788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402" objId="7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pic>
        <p:nvPicPr>
          <p:cNvPr id="18" name="Picture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0892"/>
            <a:ext cx="2473847" cy="2473847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>
            <a:off x="3461850" y="4033251"/>
            <a:ext cx="2473847" cy="2473847"/>
            <a:chOff x="4046045" y="4023920"/>
            <a:chExt cx="2473847" cy="2473847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045" y="4023920"/>
              <a:ext cx="2473847" cy="24738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89959" y="5019869"/>
              <a:ext cx="1814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Διάχυση πληροφορίας καινοτομιών &amp;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υπηρεσιών</a:t>
              </a:r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67442"/>
            <a:ext cx="2486046" cy="248604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6" name="Ομάδα 35"/>
          <p:cNvGrpSpPr/>
          <p:nvPr/>
        </p:nvGrpSpPr>
        <p:grpSpPr>
          <a:xfrm>
            <a:off x="3462869" y="2565711"/>
            <a:ext cx="2486046" cy="2486046"/>
            <a:chOff x="3462869" y="2565711"/>
            <a:chExt cx="2486046" cy="2486046"/>
          </a:xfrm>
        </p:grpSpPr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869" y="2565711"/>
              <a:ext cx="2486046" cy="2486046"/>
            </a:xfrm>
            <a:prstGeom prst="rect">
              <a:avLst/>
            </a:prstGeom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3810000" y="4048036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Τα νησιά πρότυπο </a:t>
              </a:r>
              <a:endParaRPr lang="el-GR" sz="1100" b="1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‘πράσινης’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ανάπτυξης</a:t>
              </a:r>
              <a:endParaRPr lang="fr-FR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3246" y="4953000"/>
            <a:ext cx="18141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Αξιοποίηση ακίνητης περιουσίας δήμων &amp; περιφερειών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852845" y="3150513"/>
            <a:ext cx="1814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Αποκέντρωση αρμοδιοτήτων &amp; </a:t>
            </a:r>
            <a:r>
              <a:rPr lang="el-GR" sz="1100" b="1" i="1" dirty="0" smtClean="0">
                <a:latin typeface="Times New Roman" pitchFamily="18" charset="0"/>
                <a:cs typeface="Times New Roman" pitchFamily="18" charset="0"/>
              </a:rPr>
              <a:t>πόρων</a:t>
            </a:r>
            <a:endParaRPr lang="en-US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 rot="1343793">
            <a:off x="6835579" y="5235102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dirty="0"/>
              <a:t>Αρμοδιότητες, οργάνωση, προσωπικό και οικονομικά των Ορεινών και των Νησιωτικών Δήμων</a:t>
            </a:r>
            <a:endParaRPr lang="en-US" sz="1200" b="1" dirty="0"/>
          </a:p>
        </p:txBody>
      </p:sp>
      <p:pic>
        <p:nvPicPr>
          <p:cNvPr id="26" name="Εικόνα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4" descr="logo_full_g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7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74">
        <p14:reveal/>
      </p:transition>
    </mc:Choice>
    <mc:Fallback xmlns="">
      <p:transition spd="slow" advClick="0" advTm="2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2574" objId="10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 smtClean="0"/>
              <a:t>Ενημέρωση-ευαισθητοποίηση </a:t>
            </a:r>
            <a:r>
              <a:rPr lang="el-GR" sz="2800" dirty="0"/>
              <a:t>δημοτικών και περιφερειακών </a:t>
            </a:r>
            <a:r>
              <a:rPr lang="el-GR" sz="2800" dirty="0" smtClean="0"/>
              <a:t>συμβούλων.</a:t>
            </a: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5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250">
        <p14:reveal/>
      </p:transition>
    </mc:Choice>
    <mc:Fallback xmlns="">
      <p:transition spd="slow" advClick="0" advTm="725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395" objId="7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pic>
        <p:nvPicPr>
          <p:cNvPr id="18" name="Picture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0892"/>
            <a:ext cx="2473847" cy="2473847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>
            <a:off x="3461850" y="4033251"/>
            <a:ext cx="2473847" cy="2473847"/>
            <a:chOff x="4046045" y="4023920"/>
            <a:chExt cx="2473847" cy="2473847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045" y="4023920"/>
              <a:ext cx="2473847" cy="24738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89959" y="5019869"/>
              <a:ext cx="1814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Διάχυση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πληροφορίας,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καινοτομιών &amp;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υπηρεσιών</a:t>
              </a:r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67442"/>
            <a:ext cx="2486046" cy="248604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6" name="Ομάδα 35"/>
          <p:cNvGrpSpPr/>
          <p:nvPr/>
        </p:nvGrpSpPr>
        <p:grpSpPr>
          <a:xfrm>
            <a:off x="3462869" y="2565711"/>
            <a:ext cx="2486046" cy="2486046"/>
            <a:chOff x="3462869" y="2565711"/>
            <a:chExt cx="2486046" cy="2486046"/>
          </a:xfrm>
        </p:grpSpPr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869" y="2565711"/>
              <a:ext cx="2486046" cy="2486046"/>
            </a:xfrm>
            <a:prstGeom prst="rect">
              <a:avLst/>
            </a:prstGeom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3810000" y="4048036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Τα νησιά πρότυπο </a:t>
              </a:r>
              <a:endParaRPr lang="el-GR" sz="1100" b="1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‘πράσινης’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ανάπτυξης</a:t>
              </a:r>
              <a:endParaRPr lang="fr-FR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63246" y="4953000"/>
            <a:ext cx="18141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Αξιοποίηση ακίνητης περιουσίας δήμων &amp; περιφερειών</a:t>
            </a:r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852845" y="3150513"/>
            <a:ext cx="1814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Αποκέντρωση αρμοδιοτήτων &amp; </a:t>
            </a:r>
            <a:r>
              <a:rPr lang="el-GR" sz="1100" b="1" i="1" dirty="0" smtClean="0">
                <a:latin typeface="Times New Roman" pitchFamily="18" charset="0"/>
                <a:cs typeface="Times New Roman" pitchFamily="18" charset="0"/>
              </a:rPr>
              <a:t>πόρων</a:t>
            </a:r>
            <a:endParaRPr lang="en-US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343793">
            <a:off x="6735690" y="5181600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dirty="0"/>
              <a:t>Ενημέρωση ευαισθητοποίηση δημοτικών και περιφερειακών συμβούλων</a:t>
            </a:r>
            <a:endParaRPr lang="en-US" sz="1200" b="1" dirty="0"/>
          </a:p>
        </p:txBody>
      </p:sp>
      <p:pic>
        <p:nvPicPr>
          <p:cNvPr id="26" name="Εικόνα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4" descr="logo_full_g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Ομάδα 2"/>
          <p:cNvGrpSpPr/>
          <p:nvPr/>
        </p:nvGrpSpPr>
        <p:grpSpPr>
          <a:xfrm>
            <a:off x="1998559" y="1106052"/>
            <a:ext cx="2486046" cy="2486046"/>
            <a:chOff x="1998559" y="1106052"/>
            <a:chExt cx="2486046" cy="248604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559" y="1106052"/>
              <a:ext cx="2486046" cy="2486046"/>
            </a:xfrm>
            <a:prstGeom prst="rect">
              <a:avLst/>
            </a:prstGeom>
            <a:effectLst/>
          </p:spPr>
        </p:pic>
        <p:sp>
          <p:nvSpPr>
            <p:cNvPr id="32" name="TextBox 31"/>
            <p:cNvSpPr txBox="1"/>
            <p:nvPr/>
          </p:nvSpPr>
          <p:spPr>
            <a:xfrm>
              <a:off x="2286000" y="2537476"/>
              <a:ext cx="1938859" cy="51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Αναβάθμιση πολιτικού προσωπικού</a:t>
              </a:r>
              <a:endParaRPr lang="el-GR" sz="11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06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97">
        <p14:reveal/>
      </p:transition>
    </mc:Choice>
    <mc:Fallback xmlns="">
      <p:transition spd="slow" advClick="0" advTm="2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2597" objId="10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4876800" cy="1752600"/>
          </a:xfrm>
        </p:spPr>
        <p:txBody>
          <a:bodyPr>
            <a:noAutofit/>
          </a:bodyPr>
          <a:lstStyle/>
          <a:p>
            <a:r>
              <a:rPr lang="el-GR" sz="2800" dirty="0" smtClean="0"/>
              <a:t>Καταγραφή Νομικών Προσώπων Τοπικής Αυτοδιοίκησης.</a:t>
            </a:r>
            <a:endParaRPr lang="en-US" sz="28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62025" cy="169203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1" y="5671729"/>
            <a:ext cx="2591859" cy="1033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146">
            <a:off x="1757454" y="4848067"/>
            <a:ext cx="1456453" cy="83173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00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16">
        <p14:reveal/>
      </p:transition>
    </mc:Choice>
    <mc:Fallback xmlns="">
      <p:transition spd="slow" advClick="0" advTm="5616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4430" objId="7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pic>
        <p:nvPicPr>
          <p:cNvPr id="18" name="Picture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0892"/>
            <a:ext cx="2473847" cy="2473847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>
            <a:off x="3461850" y="4033251"/>
            <a:ext cx="2473847" cy="2473847"/>
            <a:chOff x="4046045" y="4023920"/>
            <a:chExt cx="2473847" cy="2473847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045" y="4023920"/>
              <a:ext cx="2473847" cy="24738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89959" y="5019869"/>
              <a:ext cx="1814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Διάχυση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πληροφορίας,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καινοτομιών &amp;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υπηρεσιών</a:t>
              </a:r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67442"/>
            <a:ext cx="2486046" cy="248604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6" name="Ομάδα 35"/>
          <p:cNvGrpSpPr/>
          <p:nvPr/>
        </p:nvGrpSpPr>
        <p:grpSpPr>
          <a:xfrm>
            <a:off x="3462869" y="2565711"/>
            <a:ext cx="2486046" cy="2486046"/>
            <a:chOff x="3462869" y="2565711"/>
            <a:chExt cx="2486046" cy="2486046"/>
          </a:xfrm>
        </p:grpSpPr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869" y="2565711"/>
              <a:ext cx="2486046" cy="2486046"/>
            </a:xfrm>
            <a:prstGeom prst="rect">
              <a:avLst/>
            </a:prstGeom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3810000" y="4048036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Τα νησιά πρότυπο </a:t>
              </a:r>
              <a:endParaRPr lang="el-GR" sz="1100" b="1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‘πράσινης’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ανάπτυξης</a:t>
              </a:r>
              <a:endParaRPr lang="fr-FR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59" y="1106052"/>
            <a:ext cx="2486046" cy="2486046"/>
          </a:xfrm>
          <a:prstGeom prst="rect">
            <a:avLst/>
          </a:prstGeom>
          <a:effectLst/>
        </p:spPr>
      </p:pic>
      <p:sp>
        <p:nvSpPr>
          <p:cNvPr id="40" name="TextBox 39"/>
          <p:cNvSpPr txBox="1"/>
          <p:nvPr/>
        </p:nvSpPr>
        <p:spPr>
          <a:xfrm>
            <a:off x="863246" y="4953000"/>
            <a:ext cx="18141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Αξιοποίηση ακίνητης περιουσίας δήμων &amp; περιφερειών</a:t>
            </a:r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852845" y="3150513"/>
            <a:ext cx="1814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Αποκέντρωση αρμοδιοτήτων &amp; </a:t>
            </a:r>
            <a:r>
              <a:rPr lang="el-GR" sz="1100" b="1" i="1" dirty="0" smtClean="0">
                <a:latin typeface="Times New Roman" pitchFamily="18" charset="0"/>
                <a:cs typeface="Times New Roman" pitchFamily="18" charset="0"/>
              </a:rPr>
              <a:t>πόρων</a:t>
            </a:r>
            <a:endParaRPr lang="en-US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343793">
            <a:off x="6735690" y="5181600"/>
            <a:ext cx="1440131" cy="124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 w="1270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200" dirty="0" smtClean="0"/>
              <a:t>Καταγραφή Νομικών Προσώπων Τοπικής Αυτοδιοίκησης</a:t>
            </a:r>
            <a:endParaRPr lang="en-US" sz="1200" b="1" dirty="0"/>
          </a:p>
        </p:txBody>
      </p:sp>
      <p:pic>
        <p:nvPicPr>
          <p:cNvPr id="26" name="Εικόνα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4" descr="logo_full_g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Ομάδα 2"/>
          <p:cNvGrpSpPr/>
          <p:nvPr/>
        </p:nvGrpSpPr>
        <p:grpSpPr>
          <a:xfrm>
            <a:off x="1981200" y="4038600"/>
            <a:ext cx="2486046" cy="2486046"/>
            <a:chOff x="1981200" y="4038600"/>
            <a:chExt cx="2486046" cy="2486046"/>
          </a:xfrm>
        </p:grpSpPr>
        <p:pic>
          <p:nvPicPr>
            <p:cNvPr id="38" name="Picture 2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4038600"/>
              <a:ext cx="2486046" cy="2486046"/>
            </a:xfrm>
            <a:prstGeom prst="rect">
              <a:avLst/>
            </a:prstGeom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2286001" y="4495800"/>
              <a:ext cx="1828800" cy="75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Αποτελεσματική &amp; διαφανής λειτουργία των ΝΠΤΑ</a:t>
              </a:r>
              <a:endParaRPr lang="el-GR" sz="11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86000" y="2537476"/>
            <a:ext cx="1938859" cy="51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l-GR" sz="1100" b="1" i="1" dirty="0" smtClean="0">
                <a:latin typeface="Times New Roman" pitchFamily="18" charset="0"/>
                <a:cs typeface="Times New Roman" pitchFamily="18" charset="0"/>
              </a:rPr>
              <a:t>Αναβάθμιση πολιτικού προσωπικού</a:t>
            </a:r>
            <a:endParaRPr lang="el-GR" sz="11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1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181">
        <p14:reveal/>
      </p:transition>
    </mc:Choice>
    <mc:Fallback xmlns="">
      <p:transition spd="slow" advClick="0" advTm="2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2181" objId="10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Συνθέτοντας τον ‘Καλλικράτη’…</a:t>
            </a:r>
            <a:endParaRPr lang="en-US" dirty="0"/>
          </a:p>
        </p:txBody>
      </p:sp>
      <p:grpSp>
        <p:nvGrpSpPr>
          <p:cNvPr id="14" name="Group 18"/>
          <p:cNvGrpSpPr/>
          <p:nvPr/>
        </p:nvGrpSpPr>
        <p:grpSpPr>
          <a:xfrm>
            <a:off x="3475918" y="1107501"/>
            <a:ext cx="2473847" cy="2473847"/>
            <a:chOff x="4060113" y="1107501"/>
            <a:chExt cx="2473847" cy="2473847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113" y="1107501"/>
              <a:ext cx="2473847" cy="24738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89959" y="2133600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Εργαλεία αποδοτικής λειτουργίας &amp; ελέγχου</a:t>
              </a:r>
              <a:endParaRPr lang="en-US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pic>
        <p:nvPicPr>
          <p:cNvPr id="18" name="Picture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0892"/>
            <a:ext cx="2473847" cy="2473847"/>
          </a:xfrm>
          <a:prstGeom prst="rect">
            <a:avLst/>
          </a:prstGeom>
        </p:spPr>
      </p:pic>
      <p:grpSp>
        <p:nvGrpSpPr>
          <p:cNvPr id="20" name="Group 2"/>
          <p:cNvGrpSpPr/>
          <p:nvPr/>
        </p:nvGrpSpPr>
        <p:grpSpPr>
          <a:xfrm>
            <a:off x="3461850" y="4033251"/>
            <a:ext cx="2473847" cy="2473847"/>
            <a:chOff x="4046045" y="4023920"/>
            <a:chExt cx="2473847" cy="2473847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045" y="4023920"/>
              <a:ext cx="2473847" cy="24738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89959" y="5019869"/>
              <a:ext cx="1814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Διάχυση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πληροφορίας,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καινοτομιών &amp; </a:t>
              </a:r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υπηρεσιών</a:t>
              </a:r>
              <a:endParaRPr lang="en-US" sz="1100" dirty="0"/>
            </a:p>
          </p:txBody>
        </p:sp>
      </p:grpSp>
      <p:grpSp>
        <p:nvGrpSpPr>
          <p:cNvPr id="23" name="Group 42"/>
          <p:cNvGrpSpPr/>
          <p:nvPr/>
        </p:nvGrpSpPr>
        <p:grpSpPr>
          <a:xfrm>
            <a:off x="546449" y="1109674"/>
            <a:ext cx="2473847" cy="2473847"/>
            <a:chOff x="1130644" y="1109674"/>
            <a:chExt cx="2473847" cy="2473847"/>
          </a:xfrm>
        </p:grpSpPr>
        <p:pic>
          <p:nvPicPr>
            <p:cNvPr id="24" name="Pictur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644" y="1109674"/>
              <a:ext cx="2473847" cy="24738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22395" y="2133600"/>
              <a:ext cx="1943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i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l-GR" sz="1100" dirty="0"/>
                <a:t>Γρήγορη &amp; αποτελεσματική εξυπηρέτηση του </a:t>
              </a:r>
              <a:r>
                <a:rPr lang="el-GR" sz="1100" dirty="0" smtClean="0"/>
                <a:t>πολίτη</a:t>
              </a:r>
              <a:endParaRPr lang="en-US" sz="1100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67442"/>
            <a:ext cx="2486046" cy="248604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6" name="Ομάδα 35"/>
          <p:cNvGrpSpPr/>
          <p:nvPr/>
        </p:nvGrpSpPr>
        <p:grpSpPr>
          <a:xfrm>
            <a:off x="3462869" y="2565711"/>
            <a:ext cx="2486046" cy="2486046"/>
            <a:chOff x="3462869" y="2565711"/>
            <a:chExt cx="2486046" cy="2486046"/>
          </a:xfrm>
        </p:grpSpPr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869" y="2565711"/>
              <a:ext cx="2486046" cy="2486046"/>
            </a:xfrm>
            <a:prstGeom prst="rect">
              <a:avLst/>
            </a:prstGeom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3810000" y="4048036"/>
              <a:ext cx="18141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Τα νησιά πρότυπο </a:t>
              </a:r>
              <a:endParaRPr lang="el-GR" sz="1100" b="1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l-GR" sz="1100" b="1" i="1" dirty="0" smtClean="0">
                  <a:latin typeface="Times New Roman" pitchFamily="18" charset="0"/>
                  <a:cs typeface="Times New Roman" pitchFamily="18" charset="0"/>
                </a:rPr>
                <a:t>‘πράσινης’ </a:t>
              </a:r>
              <a:r>
                <a:rPr lang="el-GR" sz="1100" b="1" i="1" dirty="0">
                  <a:latin typeface="Times New Roman" pitchFamily="18" charset="0"/>
                  <a:cs typeface="Times New Roman" pitchFamily="18" charset="0"/>
                </a:rPr>
                <a:t>ανάπτυξης</a:t>
              </a:r>
              <a:endParaRPr lang="fr-FR" sz="11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1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59" y="1106052"/>
            <a:ext cx="2486046" cy="2486046"/>
          </a:xfrm>
          <a:prstGeom prst="rect">
            <a:avLst/>
          </a:prstGeom>
          <a:effectLst/>
        </p:spPr>
      </p:pic>
      <p:pic>
        <p:nvPicPr>
          <p:cNvPr id="38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54" y="4038600"/>
            <a:ext cx="2486046" cy="2486046"/>
          </a:xfrm>
          <a:prstGeom prst="rect">
            <a:avLst/>
          </a:prstGeom>
          <a:effectLst/>
        </p:spPr>
      </p:pic>
      <p:sp>
        <p:nvSpPr>
          <p:cNvPr id="40" name="TextBox 39"/>
          <p:cNvSpPr txBox="1"/>
          <p:nvPr/>
        </p:nvSpPr>
        <p:spPr>
          <a:xfrm>
            <a:off x="863246" y="4953000"/>
            <a:ext cx="18141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Αξιοποίηση ακίνητης περιουσίας δήμων &amp; περιφερειών</a:t>
            </a:r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852845" y="3150513"/>
            <a:ext cx="1814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i="1" dirty="0">
                <a:latin typeface="Times New Roman" pitchFamily="18" charset="0"/>
                <a:cs typeface="Times New Roman" pitchFamily="18" charset="0"/>
              </a:rPr>
              <a:t>Αποκέντρωση αρμοδιοτήτων &amp; </a:t>
            </a:r>
            <a:r>
              <a:rPr lang="el-GR" sz="1100" b="1" i="1" dirty="0" smtClean="0">
                <a:latin typeface="Times New Roman" pitchFamily="18" charset="0"/>
                <a:cs typeface="Times New Roman" pitchFamily="18" charset="0"/>
              </a:rPr>
              <a:t>πόρων</a:t>
            </a:r>
            <a:endParaRPr lang="en-US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Εικόνα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362200" cy="94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/>
          <p:cNvSpPr txBox="1"/>
          <p:nvPr/>
        </p:nvSpPr>
        <p:spPr>
          <a:xfrm>
            <a:off x="2286001" y="4495800"/>
            <a:ext cx="1828800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l-GR" sz="1100" b="1" i="1" dirty="0" smtClean="0">
                <a:latin typeface="Times New Roman" pitchFamily="18" charset="0"/>
                <a:cs typeface="Times New Roman" pitchFamily="18" charset="0"/>
              </a:rPr>
              <a:t>Αποτελεσματική &amp; διαφανής λειτουργία των ΝΠΤΑ</a:t>
            </a:r>
            <a:endParaRPr lang="el-GR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86000" y="2537476"/>
            <a:ext cx="1938859" cy="51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l-GR" sz="1100" b="1" i="1" dirty="0" smtClean="0">
                <a:latin typeface="Times New Roman" pitchFamily="18" charset="0"/>
                <a:cs typeface="Times New Roman" pitchFamily="18" charset="0"/>
              </a:rPr>
              <a:t>Αναβάθμιση πολιτικού προσωπικού</a:t>
            </a:r>
            <a:endParaRPr lang="el-GR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2004659" y="2568037"/>
            <a:ext cx="2473847" cy="2473847"/>
            <a:chOff x="2004659" y="2568037"/>
            <a:chExt cx="2473847" cy="2473847"/>
          </a:xfrm>
        </p:grpSpPr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59" y="2568037"/>
              <a:ext cx="2473847" cy="247384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362200" y="3352800"/>
              <a:ext cx="1828800" cy="7885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l-GR" sz="1200" b="1" i="1" dirty="0" smtClean="0">
                  <a:latin typeface="Times New Roman" pitchFamily="18" charset="0"/>
                  <a:cs typeface="Times New Roman" pitchFamily="18" charset="0"/>
                </a:rPr>
                <a:t>Αποκέντρωση</a:t>
              </a:r>
            </a:p>
            <a:p>
              <a:pPr algn="ctr">
                <a:lnSpc>
                  <a:spcPct val="130000"/>
                </a:lnSpc>
              </a:pPr>
              <a:r>
                <a:rPr lang="el-GR" sz="1200" b="1" i="1" dirty="0" smtClean="0">
                  <a:latin typeface="Times New Roman" pitchFamily="18" charset="0"/>
                  <a:cs typeface="Times New Roman" pitchFamily="18" charset="0"/>
                </a:rPr>
                <a:t>Ανάπτυξη</a:t>
              </a:r>
            </a:p>
            <a:p>
              <a:pPr algn="ctr">
                <a:lnSpc>
                  <a:spcPct val="130000"/>
                </a:lnSpc>
              </a:pPr>
              <a:r>
                <a:rPr lang="el-GR" sz="1200" b="1" i="1" dirty="0" smtClean="0">
                  <a:latin typeface="Times New Roman" pitchFamily="18" charset="0"/>
                  <a:cs typeface="Times New Roman" pitchFamily="18" charset="0"/>
                </a:rPr>
                <a:t>Διαφάνεια</a:t>
              </a:r>
              <a:endParaRPr lang="el-GR" sz="12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Εικόνα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3048000"/>
            <a:ext cx="1290460" cy="223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4" descr="logo_full_g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31">
            <a:off x="8142379" y="5716426"/>
            <a:ext cx="1230023" cy="70243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677">
        <p14:reveal/>
      </p:transition>
    </mc:Choice>
    <mc:Fallback xmlns="">
      <p:transition spd="slow" advClick="0" advTm="7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7677" objId="10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000" b="1" i="1" dirty="0" smtClean="0"/>
              <a:t>Ο πολίτης θα δέχεται  καλύτερης ποιότητας και ποσότητας υπηρεσίες</a:t>
            </a:r>
            <a:endParaRPr lang="en-US" sz="2000" b="1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01/01/2011</a:t>
            </a:r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743325"/>
            <a:ext cx="2286000" cy="1600200"/>
          </a:xfrm>
          <a:prstGeom prst="rect">
            <a:avLst/>
          </a:prstGeom>
        </p:spPr>
      </p:pic>
      <p:pic>
        <p:nvPicPr>
          <p:cNvPr id="6" name="Picture 4" descr="logo_full_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78177"/>
            <a:ext cx="1981200" cy="957345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72" y="3276600"/>
            <a:ext cx="3820586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95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698">
        <p14:reveal/>
      </p:transition>
    </mc:Choice>
    <mc:Fallback xmlns="">
      <p:transition spd="slow" advClick="0" advTm="5698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3713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Ορθογώνιο 1"/>
          <p:cNvSpPr/>
          <p:nvPr/>
        </p:nvSpPr>
        <p:spPr>
          <a:xfrm>
            <a:off x="152400" y="1371600"/>
            <a:ext cx="5105400" cy="341632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Clr>
                <a:schemeClr val="accent1">
                  <a:lumMod val="20000"/>
                  <a:lumOff val="80000"/>
                </a:schemeClr>
              </a:buClr>
              <a:buSzPct val="70000"/>
            </a:pP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Για ένα κράτος, που οι υπηρεσίες του θα είναι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δίπλα στον πολίτη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, υπό τον έλεγχο του πολίτη, εκεί που τις έχει ανάγκη, στην πόλη του, στη γειτονιά του, στο χωριό </a:t>
            </a:r>
            <a:r>
              <a:rPr lang="el-GR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του</a:t>
            </a:r>
            <a:r>
              <a:rPr lang="en-US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.</a:t>
            </a:r>
            <a:endParaRPr lang="el-GR" sz="2400" spc="120" dirty="0">
              <a:solidFill>
                <a:schemeClr val="bg1"/>
              </a:solidFill>
              <a:latin typeface="Bookman Old Style" pitchFamily="18" charset="0"/>
              <a:cs typeface="Calibri" pitchFamily="34" charset="0"/>
            </a:endParaRPr>
          </a:p>
        </p:txBody>
      </p:sp>
      <p:pic>
        <p:nvPicPr>
          <p:cNvPr id="15" name="Picture 4" descr="logo_full_g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33149"/>
            <a:ext cx="1219200" cy="69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26346"/>
            <a:ext cx="2514600" cy="100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066800" y="0"/>
            <a:ext cx="7315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kern="12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dirty="0" smtClean="0"/>
              <a:t>Πρόγραμμα ‘Καλλικράτης’ – Το Όραμα</a:t>
            </a:r>
            <a:endParaRPr lang="en-US" sz="2800" dirty="0"/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99354"/>
            <a:ext cx="1291610" cy="227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3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886">
        <p14:reveal/>
      </p:transition>
    </mc:Choice>
    <mc:Fallback xmlns="">
      <p:transition spd="slow" advClick="0" advTm="4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  <p:extLst mod="1">
    <p:ext uri="{E180D4A7-C9FB-4DFB-919C-405C955672EB}">
      <p14:showEvtLst xmlns:p14="http://schemas.microsoft.com/office/powerpoint/2010/main">
        <p14:playEvt time="0" objId="7"/>
        <p14:stopEvt time="4886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Ορθογώνιο 1"/>
          <p:cNvSpPr/>
          <p:nvPr/>
        </p:nvSpPr>
        <p:spPr>
          <a:xfrm>
            <a:off x="152400" y="1219200"/>
            <a:ext cx="5562600" cy="39703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Clr>
                <a:schemeClr val="accent1">
                  <a:lumMod val="20000"/>
                  <a:lumOff val="80000"/>
                </a:schemeClr>
              </a:buClr>
              <a:buSzPct val="70000"/>
            </a:pP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Για ένα κράτος που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δίνει αρμοδιότητες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 στις κοινωνικές δυνάμεις κάθε περιοχής, να αποφασίσουν οι ίδιες για το πώς θα αξιοποιηθούν οι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χρηματοδοτικοί πόροι 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με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διαφάνεια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 και με </a:t>
            </a:r>
            <a:r>
              <a:rPr lang="el-GR" sz="2400" b="1" i="1" u="sng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λογοδοσία</a:t>
            </a:r>
            <a:r>
              <a:rPr lang="en-US" sz="2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.</a:t>
            </a:r>
            <a:endParaRPr lang="el-GR" sz="2400" spc="120" dirty="0">
              <a:solidFill>
                <a:schemeClr val="bg1"/>
              </a:solidFill>
              <a:latin typeface="Bookman Old Style" pitchFamily="18" charset="0"/>
              <a:cs typeface="Calibri" pitchFamily="34" charset="0"/>
            </a:endParaRPr>
          </a:p>
        </p:txBody>
      </p:sp>
      <p:pic>
        <p:nvPicPr>
          <p:cNvPr id="15" name="Picture 4" descr="logo_full_g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33149"/>
            <a:ext cx="1219200" cy="69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26346"/>
            <a:ext cx="2514600" cy="100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066800" y="0"/>
            <a:ext cx="7315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kern="12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dirty="0" smtClean="0"/>
              <a:t>Πρόγραμμα ‘Καλλικράτης’ – Το Όραμα</a:t>
            </a:r>
            <a:endParaRPr lang="en-US" sz="2800" dirty="0"/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99354"/>
            <a:ext cx="1291610" cy="227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3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458">
        <p14:reveal/>
      </p:transition>
    </mc:Choice>
    <mc:Fallback xmlns="">
      <p:transition spd="slow" advClick="0" advTm="6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  <p:extLst mod="1">
    <p:ext uri="{E180D4A7-C9FB-4DFB-919C-405C955672EB}">
      <p14:showEvtLst xmlns:p14="http://schemas.microsoft.com/office/powerpoint/2010/main">
        <p14:playEvt time="0" objId="7"/>
        <p14:stopEvt time="6458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Ορθογώνιο 1"/>
          <p:cNvSpPr/>
          <p:nvPr/>
        </p:nvSpPr>
        <p:spPr>
          <a:xfrm>
            <a:off x="76200" y="1143000"/>
            <a:ext cx="5562600" cy="39703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Clr>
                <a:schemeClr val="accent1">
                  <a:lumMod val="20000"/>
                  <a:lumOff val="80000"/>
                </a:schemeClr>
              </a:buClr>
              <a:buSzPct val="70000"/>
            </a:pP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Για ένα κράτος που παύει να αναγκάζει τον πολίτη να τρέχει σε δεκάδες κεντρικές υπηρεσίες, για να κάνει μια απλή </a:t>
            </a:r>
            <a:r>
              <a:rPr lang="el-GR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δουλειά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, που του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επιτρέπει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 να την ολοκληρώνει στον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τόπο εργασίας ή διαμονής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 </a:t>
            </a:r>
            <a:r>
              <a:rPr lang="el-GR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του</a:t>
            </a:r>
            <a:r>
              <a:rPr lang="en-US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.</a:t>
            </a:r>
            <a:endParaRPr lang="el-GR" sz="2400" spc="120" dirty="0">
              <a:solidFill>
                <a:schemeClr val="bg1"/>
              </a:solidFill>
              <a:latin typeface="Bookman Old Style" pitchFamily="18" charset="0"/>
              <a:cs typeface="Calibri" pitchFamily="34" charset="0"/>
            </a:endParaRPr>
          </a:p>
        </p:txBody>
      </p:sp>
      <p:pic>
        <p:nvPicPr>
          <p:cNvPr id="15" name="Picture 4" descr="logo_full_g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33149"/>
            <a:ext cx="1219200" cy="69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26346"/>
            <a:ext cx="2514600" cy="100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066800" y="0"/>
            <a:ext cx="7315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kern="12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dirty="0" smtClean="0"/>
              <a:t>Πρόγραμμα ‘Καλλικράτης’ – Το Όραμα</a:t>
            </a:r>
            <a:endParaRPr lang="en-US" sz="2800" dirty="0"/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99354"/>
            <a:ext cx="1291610" cy="227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3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883">
        <p14:reveal/>
      </p:transition>
    </mc:Choice>
    <mc:Fallback xmlns="">
      <p:transition spd="slow" advClick="0" advTm="5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  <p:extLst mod="1">
    <p:ext uri="{E180D4A7-C9FB-4DFB-919C-405C955672EB}">
      <p14:showEvtLst xmlns:p14="http://schemas.microsoft.com/office/powerpoint/2010/main">
        <p14:playEvt time="0" objId="7"/>
        <p14:stopEvt time="588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Ορθογώνιο 1"/>
          <p:cNvSpPr/>
          <p:nvPr/>
        </p:nvSpPr>
        <p:spPr>
          <a:xfrm>
            <a:off x="228600" y="1219200"/>
            <a:ext cx="5562600" cy="39703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buClr>
                <a:schemeClr val="accent1">
                  <a:lumMod val="20000"/>
                  <a:lumOff val="80000"/>
                </a:schemeClr>
              </a:buClr>
              <a:buSzPct val="70000"/>
            </a:pP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Για ένα κράτος που </a:t>
            </a:r>
            <a:r>
              <a:rPr lang="el-GR" sz="2400" b="1" i="1" u="sng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αξιοποιεί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 τα συγκριτικά πλεονεκτήματα της χώρας αλλά και κάθε περιφέρειας και τόπου και δεν αποτελεί τροχοπέδη στη μεγάλη προσπάθεια </a:t>
            </a:r>
            <a:r>
              <a:rPr lang="el-GR" sz="2400" b="1" i="1" u="sng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ανάκαμψης</a:t>
            </a:r>
            <a:r>
              <a:rPr lang="en-US" sz="2400" b="1" i="1" u="sng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 </a:t>
            </a:r>
            <a:r>
              <a:rPr lang="el-GR" sz="2400" b="1" i="1" u="sng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Calibri" pitchFamily="34" charset="0"/>
              </a:rPr>
              <a:t>και ανάπτυξης</a:t>
            </a:r>
            <a:r>
              <a:rPr lang="el-GR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 </a:t>
            </a:r>
            <a:r>
              <a:rPr lang="el-GR" sz="2400" spc="120" dirty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της οικονομίας </a:t>
            </a:r>
            <a:r>
              <a:rPr lang="el-GR" sz="2400" spc="12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μας.</a:t>
            </a:r>
            <a:endParaRPr lang="el-GR" sz="2400" spc="120" dirty="0">
              <a:solidFill>
                <a:schemeClr val="bg1"/>
              </a:solidFill>
              <a:latin typeface="Bookman Old Style" pitchFamily="18" charset="0"/>
              <a:cs typeface="Calibri" pitchFamily="34" charset="0"/>
            </a:endParaRPr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99354"/>
            <a:ext cx="1291610" cy="2271713"/>
          </a:xfrm>
          <a:prstGeom prst="rect">
            <a:avLst/>
          </a:prstGeom>
        </p:spPr>
      </p:pic>
      <p:pic>
        <p:nvPicPr>
          <p:cNvPr id="19" name="Picture 4" descr="logo_full_g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33149"/>
            <a:ext cx="1219200" cy="69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26346"/>
            <a:ext cx="2514600" cy="100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066800" y="0"/>
            <a:ext cx="73152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kern="12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dirty="0" smtClean="0"/>
              <a:t>Πρόγραμμα ‘Καλλικράτης’ – Το Όραμα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3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100">
        <p14:reveal/>
      </p:transition>
    </mc:Choice>
    <mc:Fallback xmlns="">
      <p:transition spd="slow" advClick="0" advTm="5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  <p:extLst mod="1">
    <p:ext uri="{E180D4A7-C9FB-4DFB-919C-405C955672EB}">
      <p14:showEvtLst xmlns:p14="http://schemas.microsoft.com/office/powerpoint/2010/main">
        <p14:playEvt time="0" objId="7"/>
        <p14:stopEvt time="5100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540375"/>
            <a:ext cx="7772400" cy="784225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/>
              <a:t>Επιχειρησιακή Εφαρμογή ‘Καλλικράτη’</a:t>
            </a:r>
            <a:endParaRPr lang="en-US" sz="32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3048000" cy="1215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logo_full_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295400" cy="739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59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6"/>
    </mc:Choice>
    <mc:Fallback xmlns="">
      <p:transition spd="slow" advTm="4656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7"/>
        <p14:stopEvt time="4656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52400"/>
            <a:ext cx="6477000" cy="944562"/>
          </a:xfrm>
        </p:spPr>
        <p:txBody>
          <a:bodyPr>
            <a:noAutofit/>
          </a:bodyPr>
          <a:lstStyle/>
          <a:p>
            <a:r>
              <a:rPr lang="el-GR" sz="2500" dirty="0" smtClean="0"/>
              <a:t>Επιχειρησιακή Εφαρμογή ‘Καλλικράτη’</a:t>
            </a:r>
            <a:endParaRPr lang="en-US" sz="2500" dirty="0"/>
          </a:p>
        </p:txBody>
      </p:sp>
      <p:pic>
        <p:nvPicPr>
          <p:cNvPr id="6" name="Picture 4" descr="logo_full_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09349"/>
            <a:ext cx="1219200" cy="69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72328"/>
            <a:ext cx="2514600" cy="100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11"/>
          <p:cNvSpPr/>
          <p:nvPr/>
        </p:nvSpPr>
        <p:spPr>
          <a:xfrm>
            <a:off x="5932004" y="2849331"/>
            <a:ext cx="2907196" cy="2865669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73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22" y="4572000"/>
            <a:ext cx="1218178" cy="948907"/>
          </a:xfrm>
          <a:prstGeom prst="rect">
            <a:avLst/>
          </a:prstGeom>
        </p:spPr>
      </p:pic>
      <p:sp>
        <p:nvSpPr>
          <p:cNvPr id="10" name="Rounded Rectangle 10"/>
          <p:cNvSpPr/>
          <p:nvPr/>
        </p:nvSpPr>
        <p:spPr>
          <a:xfrm>
            <a:off x="2895600" y="1066800"/>
            <a:ext cx="2971800" cy="2900840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73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22" y="1259484"/>
            <a:ext cx="1290201" cy="1046885"/>
          </a:xfrm>
          <a:prstGeom prst="rect">
            <a:avLst/>
          </a:prstGeom>
        </p:spPr>
      </p:pic>
      <p:sp>
        <p:nvSpPr>
          <p:cNvPr id="12" name="Content Placeholder 30"/>
          <p:cNvSpPr txBox="1">
            <a:spLocks/>
          </p:cNvSpPr>
          <p:nvPr/>
        </p:nvSpPr>
        <p:spPr>
          <a:xfrm>
            <a:off x="6039501" y="2919225"/>
            <a:ext cx="2692201" cy="14447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i="1">
                <a:latin typeface="Times New Roman" pitchFamily="18" charset="0"/>
                <a:cs typeface="Times New Roman" pitchFamily="18" charset="0"/>
              </a:defRPr>
            </a:lvl1pPr>
            <a:lvl2pPr indent="0">
              <a:spcBef>
                <a:spcPct val="200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indent="0">
              <a:spcBef>
                <a:spcPct val="20000"/>
              </a:spcBef>
              <a:buFontTx/>
              <a:buNone/>
              <a:defRPr sz="1000">
                <a:solidFill>
                  <a:schemeClr val="bg1"/>
                </a:solidFill>
              </a:defRPr>
            </a:lvl3pPr>
            <a:lvl4pPr indent="0">
              <a:spcBef>
                <a:spcPct val="20000"/>
              </a:spcBef>
              <a:buFontTx/>
              <a:buNone/>
              <a:defRPr sz="900">
                <a:solidFill>
                  <a:schemeClr val="bg1"/>
                </a:solidFill>
              </a:defRPr>
            </a:lvl4pPr>
            <a:lvl5pPr indent="0">
              <a:spcBef>
                <a:spcPct val="20000"/>
              </a:spcBef>
              <a:buFontTx/>
              <a:buNone/>
              <a:defRPr sz="900">
                <a:solidFill>
                  <a:schemeClr val="bg1"/>
                </a:solidFill>
              </a:defRPr>
            </a:lvl5pPr>
            <a:lvl6pPr indent="0">
              <a:spcBef>
                <a:spcPct val="20000"/>
              </a:spcBef>
              <a:buFont typeface="Arial" pitchFamily="34" charset="0"/>
              <a:buNone/>
              <a:defRPr sz="900"/>
            </a:lvl6pPr>
            <a:lvl7pPr indent="0">
              <a:spcBef>
                <a:spcPct val="20000"/>
              </a:spcBef>
              <a:buFont typeface="Arial" pitchFamily="34" charset="0"/>
              <a:buNone/>
              <a:defRPr sz="900"/>
            </a:lvl7pPr>
            <a:lvl8pPr indent="0">
              <a:spcBef>
                <a:spcPct val="20000"/>
              </a:spcBef>
              <a:buFont typeface="Arial" pitchFamily="34" charset="0"/>
              <a:buNone/>
              <a:defRPr sz="900"/>
            </a:lvl8pPr>
            <a:lvl9pPr indent="0">
              <a:spcBef>
                <a:spcPct val="20000"/>
              </a:spcBef>
              <a:buFont typeface="Arial" pitchFamily="34" charset="0"/>
              <a:buNone/>
              <a:defRPr sz="900"/>
            </a:lvl9pPr>
          </a:lstStyle>
          <a:p>
            <a:r>
              <a:rPr lang="el-GR" sz="1600" b="1" dirty="0"/>
              <a:t>Υποστήριξη των νέων Δήμων και </a:t>
            </a:r>
            <a:r>
              <a:rPr lang="el-GR" sz="1600" b="1" dirty="0" smtClean="0"/>
              <a:t>Περιφερειών </a:t>
            </a:r>
            <a:r>
              <a:rPr lang="el-GR" sz="1600" b="1" dirty="0"/>
              <a:t>στο νέο τρόπο λειτουργίας τους και στις νέες αρμοδιότητες τους </a:t>
            </a:r>
          </a:p>
          <a:p>
            <a:pPr lvl="2"/>
            <a:endParaRPr lang="en-US" sz="1600" dirty="0"/>
          </a:p>
          <a:p>
            <a:endParaRPr lang="en-US" sz="1600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3039110" y="2438400"/>
            <a:ext cx="2752090" cy="15029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1600"/>
              </a:lnSpc>
              <a:spcBef>
                <a:spcPct val="20000"/>
              </a:spcBef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Προετοιμασία Δήμων &amp;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Περιφερειών για την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εφαρμογή του προγράμματος</a:t>
            </a:r>
            <a:endParaRPr lang="el-GR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3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"/>
    </mc:Choice>
    <mc:Fallback xmlns="">
      <p:transition spd="slow" advTm="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7"/>
        <p14:stopEvt time="7188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52400"/>
            <a:ext cx="5562600" cy="944562"/>
          </a:xfrm>
        </p:spPr>
        <p:txBody>
          <a:bodyPr>
            <a:noAutofit/>
          </a:bodyPr>
          <a:lstStyle/>
          <a:p>
            <a:r>
              <a:rPr lang="el-GR" sz="2800" dirty="0" smtClean="0"/>
              <a:t>Στόχοι ‘Καλλικράτη’</a:t>
            </a:r>
            <a:endParaRPr lang="en-US" sz="2800" dirty="0"/>
          </a:p>
        </p:txBody>
      </p:sp>
      <p:pic>
        <p:nvPicPr>
          <p:cNvPr id="6" name="Picture 4" descr="logo_full_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76" y="6022049"/>
            <a:ext cx="1219200" cy="69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72328"/>
            <a:ext cx="2514600" cy="100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Αριστερό βέλος 26"/>
          <p:cNvSpPr/>
          <p:nvPr/>
        </p:nvSpPr>
        <p:spPr>
          <a:xfrm rot="19033656">
            <a:off x="5305591" y="4622740"/>
            <a:ext cx="1000753" cy="307377"/>
          </a:xfrm>
          <a:prstGeom prst="leftArrow">
            <a:avLst>
              <a:gd name="adj1" fmla="val 60000"/>
              <a:gd name="adj2" fmla="val 50000"/>
            </a:avLst>
          </a:prstGeom>
          <a:gradFill rotWithShape="0">
            <a:gsLst>
              <a:gs pos="0">
                <a:schemeClr val="bg2">
                  <a:lumMod val="50000"/>
                </a:schemeClr>
              </a:gs>
              <a:gs pos="80000">
                <a:schemeClr val="accent4">
                  <a:tint val="60000"/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4">
                  <a:tint val="60000"/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Ελεύθερη σχεδίαση 27"/>
          <p:cNvSpPr/>
          <p:nvPr/>
        </p:nvSpPr>
        <p:spPr>
          <a:xfrm>
            <a:off x="5523969" y="3353828"/>
            <a:ext cx="1995148" cy="1635677"/>
          </a:xfrm>
          <a:custGeom>
            <a:avLst/>
            <a:gdLst>
              <a:gd name="connsiteX0" fmla="*/ 0 w 1920250"/>
              <a:gd name="connsiteY0" fmla="*/ 901235 h 1802469"/>
              <a:gd name="connsiteX1" fmla="*/ 960125 w 1920250"/>
              <a:gd name="connsiteY1" fmla="*/ 0 h 1802469"/>
              <a:gd name="connsiteX2" fmla="*/ 1920250 w 1920250"/>
              <a:gd name="connsiteY2" fmla="*/ 901235 h 1802469"/>
              <a:gd name="connsiteX3" fmla="*/ 960125 w 1920250"/>
              <a:gd name="connsiteY3" fmla="*/ 1802470 h 1802469"/>
              <a:gd name="connsiteX4" fmla="*/ 0 w 1920250"/>
              <a:gd name="connsiteY4" fmla="*/ 901235 h 180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0" h="1802469">
                <a:moveTo>
                  <a:pt x="0" y="901235"/>
                </a:moveTo>
                <a:cubicBezTo>
                  <a:pt x="0" y="403497"/>
                  <a:pt x="429863" y="0"/>
                  <a:pt x="960125" y="0"/>
                </a:cubicBezTo>
                <a:cubicBezTo>
                  <a:pt x="1490387" y="0"/>
                  <a:pt x="1920250" y="403497"/>
                  <a:pt x="1920250" y="901235"/>
                </a:cubicBezTo>
                <a:cubicBezTo>
                  <a:pt x="1920250" y="1398973"/>
                  <a:pt x="1490387" y="1802470"/>
                  <a:pt x="960125" y="1802470"/>
                </a:cubicBezTo>
                <a:cubicBezTo>
                  <a:pt x="429863" y="1802470"/>
                  <a:pt x="0" y="1398973"/>
                  <a:pt x="0" y="901235"/>
                </a:cubicBez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l="100000" t="100000"/>
            </a:path>
            <a:tileRect r="-100000" b="-100000"/>
          </a:gra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0104" tIns="272855" rIns="290104" bIns="272855" numCol="1" spcCol="1270" anchor="ctr" anchorCtr="0">
            <a:noAutofit/>
          </a:bodyPr>
          <a:lstStyle/>
          <a:p>
            <a:pPr lvl="0" algn="ctr" defTabSz="622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n-US" sz="14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‘</a:t>
            </a:r>
            <a:r>
              <a:rPr kumimoji="0" lang="el-GR" sz="14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Πράσινη</a:t>
            </a:r>
            <a:r>
              <a:rPr kumimoji="0" lang="en-US" sz="14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’</a:t>
            </a:r>
            <a:r>
              <a:rPr kumimoji="0" lang="el-GR" sz="14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 Τοπική και Περιφερειακή Ανάπτυξη</a:t>
            </a:r>
            <a:endParaRPr lang="en-US" sz="1400" kern="1200" baseline="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9" name="Αριστερό βέλος 28"/>
          <p:cNvSpPr/>
          <p:nvPr/>
        </p:nvSpPr>
        <p:spPr>
          <a:xfrm rot="13371672">
            <a:off x="4689745" y="2884223"/>
            <a:ext cx="1042696" cy="307377"/>
          </a:xfrm>
          <a:prstGeom prst="leftArrow">
            <a:avLst>
              <a:gd name="adj1" fmla="val 60000"/>
              <a:gd name="adj2" fmla="val 50000"/>
            </a:avLst>
          </a:prstGeom>
          <a:gradFill rotWithShape="0">
            <a:gsLst>
              <a:gs pos="0">
                <a:schemeClr val="bg2">
                  <a:lumMod val="50000"/>
                </a:schemeClr>
              </a:gs>
              <a:gs pos="80000">
                <a:schemeClr val="accent4">
                  <a:tint val="60000"/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4">
                  <a:tint val="60000"/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Ελεύθερη σχεδίαση 29"/>
          <p:cNvSpPr/>
          <p:nvPr/>
        </p:nvSpPr>
        <p:spPr>
          <a:xfrm>
            <a:off x="3634248" y="1806994"/>
            <a:ext cx="1621698" cy="1308426"/>
          </a:xfrm>
          <a:custGeom>
            <a:avLst/>
            <a:gdLst>
              <a:gd name="connsiteX0" fmla="*/ 0 w 1411936"/>
              <a:gd name="connsiteY0" fmla="*/ 124158 h 1241581"/>
              <a:gd name="connsiteX1" fmla="*/ 124158 w 1411936"/>
              <a:gd name="connsiteY1" fmla="*/ 0 h 1241581"/>
              <a:gd name="connsiteX2" fmla="*/ 1287778 w 1411936"/>
              <a:gd name="connsiteY2" fmla="*/ 0 h 1241581"/>
              <a:gd name="connsiteX3" fmla="*/ 1411936 w 1411936"/>
              <a:gd name="connsiteY3" fmla="*/ 124158 h 1241581"/>
              <a:gd name="connsiteX4" fmla="*/ 1411936 w 1411936"/>
              <a:gd name="connsiteY4" fmla="*/ 1117423 h 1241581"/>
              <a:gd name="connsiteX5" fmla="*/ 1287778 w 1411936"/>
              <a:gd name="connsiteY5" fmla="*/ 1241581 h 1241581"/>
              <a:gd name="connsiteX6" fmla="*/ 124158 w 1411936"/>
              <a:gd name="connsiteY6" fmla="*/ 1241581 h 1241581"/>
              <a:gd name="connsiteX7" fmla="*/ 0 w 1411936"/>
              <a:gd name="connsiteY7" fmla="*/ 1117423 h 1241581"/>
              <a:gd name="connsiteX8" fmla="*/ 0 w 1411936"/>
              <a:gd name="connsiteY8" fmla="*/ 124158 h 124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1936" h="1241581">
                <a:moveTo>
                  <a:pt x="0" y="124158"/>
                </a:moveTo>
                <a:cubicBezTo>
                  <a:pt x="0" y="55587"/>
                  <a:pt x="55587" y="0"/>
                  <a:pt x="124158" y="0"/>
                </a:cubicBezTo>
                <a:lnTo>
                  <a:pt x="1287778" y="0"/>
                </a:lnTo>
                <a:cubicBezTo>
                  <a:pt x="1356349" y="0"/>
                  <a:pt x="1411936" y="55587"/>
                  <a:pt x="1411936" y="124158"/>
                </a:cubicBezTo>
                <a:lnTo>
                  <a:pt x="1411936" y="1117423"/>
                </a:lnTo>
                <a:cubicBezTo>
                  <a:pt x="1411936" y="1185994"/>
                  <a:pt x="1356349" y="1241581"/>
                  <a:pt x="1287778" y="1241581"/>
                </a:cubicBezTo>
                <a:lnTo>
                  <a:pt x="124158" y="1241581"/>
                </a:lnTo>
                <a:cubicBezTo>
                  <a:pt x="55587" y="1241581"/>
                  <a:pt x="0" y="1185994"/>
                  <a:pt x="0" y="1117423"/>
                </a:cubicBezTo>
                <a:lnTo>
                  <a:pt x="0" y="124158"/>
                </a:lnTo>
                <a:close/>
              </a:path>
            </a:pathLst>
          </a:custGeom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805" tIns="59225" rIns="59225" bIns="59225" numCol="1" spcCol="1270" anchor="ctr" anchorCtr="0">
            <a:noAutofit/>
          </a:bodyPr>
          <a:lstStyle/>
          <a:p>
            <a:pPr lvl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Βελτίωση </a:t>
            </a:r>
          </a:p>
          <a:p>
            <a:pPr lvl="0" algn="ctr" defTabSz="533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προσωπικών &amp; </a:t>
            </a:r>
          </a:p>
          <a:p>
            <a:pPr lvl="0" algn="ctr" defTabSz="533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οικογενειακών</a:t>
            </a:r>
          </a:p>
          <a:p>
            <a:pPr lvl="0" algn="ctr" defTabSz="533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εισοδημάτων</a:t>
            </a:r>
            <a:endParaRPr lang="en-US" sz="1600" kern="1200" baseline="0" dirty="0">
              <a:latin typeface="+mn-lt"/>
            </a:endParaRPr>
          </a:p>
        </p:txBody>
      </p:sp>
      <p:sp>
        <p:nvSpPr>
          <p:cNvPr id="31" name="Αριστερό βέλος 30"/>
          <p:cNvSpPr/>
          <p:nvPr/>
        </p:nvSpPr>
        <p:spPr>
          <a:xfrm rot="16200000">
            <a:off x="5824820" y="2503676"/>
            <a:ext cx="1070615" cy="322832"/>
          </a:xfrm>
          <a:prstGeom prst="leftArrow">
            <a:avLst>
              <a:gd name="adj1" fmla="val 60000"/>
              <a:gd name="adj2" fmla="val 50000"/>
            </a:avLst>
          </a:prstGeom>
          <a:gradFill rotWithShape="0">
            <a:gsLst>
              <a:gs pos="0">
                <a:schemeClr val="bg2">
                  <a:lumMod val="50000"/>
                </a:schemeClr>
              </a:gs>
              <a:gs pos="80000">
                <a:schemeClr val="accent4">
                  <a:tint val="60000"/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4">
                  <a:tint val="60000"/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Ελεύθερη σχεδίαση 31"/>
          <p:cNvSpPr/>
          <p:nvPr/>
        </p:nvSpPr>
        <p:spPr>
          <a:xfrm>
            <a:off x="5596525" y="1120194"/>
            <a:ext cx="1601548" cy="1470606"/>
          </a:xfrm>
          <a:custGeom>
            <a:avLst/>
            <a:gdLst>
              <a:gd name="connsiteX0" fmla="*/ 0 w 1411936"/>
              <a:gd name="connsiteY0" fmla="*/ 124158 h 1241581"/>
              <a:gd name="connsiteX1" fmla="*/ 124158 w 1411936"/>
              <a:gd name="connsiteY1" fmla="*/ 0 h 1241581"/>
              <a:gd name="connsiteX2" fmla="*/ 1287778 w 1411936"/>
              <a:gd name="connsiteY2" fmla="*/ 0 h 1241581"/>
              <a:gd name="connsiteX3" fmla="*/ 1411936 w 1411936"/>
              <a:gd name="connsiteY3" fmla="*/ 124158 h 1241581"/>
              <a:gd name="connsiteX4" fmla="*/ 1411936 w 1411936"/>
              <a:gd name="connsiteY4" fmla="*/ 1117423 h 1241581"/>
              <a:gd name="connsiteX5" fmla="*/ 1287778 w 1411936"/>
              <a:gd name="connsiteY5" fmla="*/ 1241581 h 1241581"/>
              <a:gd name="connsiteX6" fmla="*/ 124158 w 1411936"/>
              <a:gd name="connsiteY6" fmla="*/ 1241581 h 1241581"/>
              <a:gd name="connsiteX7" fmla="*/ 0 w 1411936"/>
              <a:gd name="connsiteY7" fmla="*/ 1117423 h 1241581"/>
              <a:gd name="connsiteX8" fmla="*/ 0 w 1411936"/>
              <a:gd name="connsiteY8" fmla="*/ 124158 h 124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1936" h="1241581">
                <a:moveTo>
                  <a:pt x="0" y="124158"/>
                </a:moveTo>
                <a:cubicBezTo>
                  <a:pt x="0" y="55587"/>
                  <a:pt x="55587" y="0"/>
                  <a:pt x="124158" y="0"/>
                </a:cubicBezTo>
                <a:lnTo>
                  <a:pt x="1287778" y="0"/>
                </a:lnTo>
                <a:cubicBezTo>
                  <a:pt x="1356349" y="0"/>
                  <a:pt x="1411936" y="55587"/>
                  <a:pt x="1411936" y="124158"/>
                </a:cubicBezTo>
                <a:lnTo>
                  <a:pt x="1411936" y="1117423"/>
                </a:lnTo>
                <a:cubicBezTo>
                  <a:pt x="1411936" y="1185994"/>
                  <a:pt x="1356349" y="1241581"/>
                  <a:pt x="1287778" y="1241581"/>
                </a:cubicBezTo>
                <a:lnTo>
                  <a:pt x="124158" y="1241581"/>
                </a:lnTo>
                <a:cubicBezTo>
                  <a:pt x="55587" y="1241581"/>
                  <a:pt x="0" y="1185994"/>
                  <a:pt x="0" y="1117423"/>
                </a:cubicBezTo>
                <a:lnTo>
                  <a:pt x="0" y="124158"/>
                </a:lnTo>
                <a:close/>
              </a:path>
            </a:pathLst>
          </a:custGeom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805" tIns="59225" rIns="59225" bIns="592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4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Ενίσχυση της 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4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κοινωνικής 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4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συνοχής και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4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κοινωνικό δίχτυ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4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προστασίας</a:t>
            </a:r>
            <a:endParaRPr lang="en-US" sz="1400" kern="1200" baseline="0" dirty="0">
              <a:latin typeface="+mn-lt"/>
            </a:endParaRPr>
          </a:p>
        </p:txBody>
      </p:sp>
      <p:sp>
        <p:nvSpPr>
          <p:cNvPr id="33" name="Αριστερό βέλος 32"/>
          <p:cNvSpPr/>
          <p:nvPr/>
        </p:nvSpPr>
        <p:spPr>
          <a:xfrm rot="19033656">
            <a:off x="7169370" y="3026194"/>
            <a:ext cx="1000753" cy="307377"/>
          </a:xfrm>
          <a:prstGeom prst="leftArrow">
            <a:avLst>
              <a:gd name="adj1" fmla="val 60000"/>
              <a:gd name="adj2" fmla="val 50000"/>
            </a:avLst>
          </a:prstGeom>
          <a:gradFill rotWithShape="0">
            <a:gsLst>
              <a:gs pos="0">
                <a:schemeClr val="bg2">
                  <a:lumMod val="50000"/>
                </a:schemeClr>
              </a:gs>
              <a:gs pos="80000">
                <a:schemeClr val="accent4">
                  <a:tint val="60000"/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4">
                  <a:tint val="60000"/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Ελεύθερη σχεδίαση 33"/>
          <p:cNvSpPr/>
          <p:nvPr/>
        </p:nvSpPr>
        <p:spPr>
          <a:xfrm>
            <a:off x="7519117" y="1997024"/>
            <a:ext cx="1496336" cy="1353187"/>
          </a:xfrm>
          <a:custGeom>
            <a:avLst/>
            <a:gdLst>
              <a:gd name="connsiteX0" fmla="*/ 0 w 1411936"/>
              <a:gd name="connsiteY0" fmla="*/ 124158 h 1241581"/>
              <a:gd name="connsiteX1" fmla="*/ 124158 w 1411936"/>
              <a:gd name="connsiteY1" fmla="*/ 0 h 1241581"/>
              <a:gd name="connsiteX2" fmla="*/ 1287778 w 1411936"/>
              <a:gd name="connsiteY2" fmla="*/ 0 h 1241581"/>
              <a:gd name="connsiteX3" fmla="*/ 1411936 w 1411936"/>
              <a:gd name="connsiteY3" fmla="*/ 124158 h 1241581"/>
              <a:gd name="connsiteX4" fmla="*/ 1411936 w 1411936"/>
              <a:gd name="connsiteY4" fmla="*/ 1117423 h 1241581"/>
              <a:gd name="connsiteX5" fmla="*/ 1287778 w 1411936"/>
              <a:gd name="connsiteY5" fmla="*/ 1241581 h 1241581"/>
              <a:gd name="connsiteX6" fmla="*/ 124158 w 1411936"/>
              <a:gd name="connsiteY6" fmla="*/ 1241581 h 1241581"/>
              <a:gd name="connsiteX7" fmla="*/ 0 w 1411936"/>
              <a:gd name="connsiteY7" fmla="*/ 1117423 h 1241581"/>
              <a:gd name="connsiteX8" fmla="*/ 0 w 1411936"/>
              <a:gd name="connsiteY8" fmla="*/ 124158 h 124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1936" h="1241581">
                <a:moveTo>
                  <a:pt x="0" y="124158"/>
                </a:moveTo>
                <a:cubicBezTo>
                  <a:pt x="0" y="55587"/>
                  <a:pt x="55587" y="0"/>
                  <a:pt x="124158" y="0"/>
                </a:cubicBezTo>
                <a:lnTo>
                  <a:pt x="1287778" y="0"/>
                </a:lnTo>
                <a:cubicBezTo>
                  <a:pt x="1356349" y="0"/>
                  <a:pt x="1411936" y="55587"/>
                  <a:pt x="1411936" y="124158"/>
                </a:cubicBezTo>
                <a:lnTo>
                  <a:pt x="1411936" y="1117423"/>
                </a:lnTo>
                <a:cubicBezTo>
                  <a:pt x="1411936" y="1185994"/>
                  <a:pt x="1356349" y="1241581"/>
                  <a:pt x="1287778" y="1241581"/>
                </a:cubicBezTo>
                <a:lnTo>
                  <a:pt x="124158" y="1241581"/>
                </a:lnTo>
                <a:cubicBezTo>
                  <a:pt x="55587" y="1241581"/>
                  <a:pt x="0" y="1185994"/>
                  <a:pt x="0" y="1117423"/>
                </a:cubicBezTo>
                <a:lnTo>
                  <a:pt x="0" y="124158"/>
                </a:lnTo>
                <a:close/>
              </a:path>
            </a:pathLst>
          </a:custGeom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805" tIns="59225" rIns="59225" bIns="5922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Ενεργός 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Προστασία &amp;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Διαχείριση του </a:t>
            </a:r>
          </a:p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0" lang="el-GR" sz="1600" b="1" i="1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περιβάλλοντος</a:t>
            </a:r>
            <a:endParaRPr lang="en-US" sz="1600" kern="1200" baseline="0" dirty="0">
              <a:latin typeface="+mn-lt"/>
            </a:endParaRPr>
          </a:p>
        </p:txBody>
      </p:sp>
      <p:grpSp>
        <p:nvGrpSpPr>
          <p:cNvPr id="36" name="Ομάδα 35"/>
          <p:cNvGrpSpPr/>
          <p:nvPr/>
        </p:nvGrpSpPr>
        <p:grpSpPr>
          <a:xfrm>
            <a:off x="3693793" y="4989505"/>
            <a:ext cx="1830176" cy="1635677"/>
            <a:chOff x="1706874" y="3145078"/>
            <a:chExt cx="1920250" cy="1802469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 t="-100000" r="-100000"/>
          </a:gradFill>
        </p:grpSpPr>
        <p:sp>
          <p:nvSpPr>
            <p:cNvPr id="37" name="Έλλειψη 36"/>
            <p:cNvSpPr/>
            <p:nvPr/>
          </p:nvSpPr>
          <p:spPr>
            <a:xfrm>
              <a:off x="1706874" y="3145078"/>
              <a:ext cx="1920250" cy="1802469"/>
            </a:xfrm>
            <a:prstGeom prst="ellipse">
              <a:avLst/>
            </a:prstGeom>
            <a:gradFill flip="none"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Έλλειψη 4"/>
            <p:cNvSpPr/>
            <p:nvPr/>
          </p:nvSpPr>
          <p:spPr>
            <a:xfrm>
              <a:off x="1988088" y="3409043"/>
              <a:ext cx="1357822" cy="127453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l-GR" sz="14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Βελτίωση της </a:t>
              </a:r>
            </a:p>
            <a:p>
              <a:pPr lvl="0" algn="ctr" defTabSz="6223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l-GR" sz="14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ποιότητας ζωής</a:t>
              </a:r>
            </a:p>
            <a:p>
              <a:pPr lvl="0" algn="ctr" defTabSz="6223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l-GR" sz="14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man Old Style" pitchFamily="18" charset="0"/>
                </a:rPr>
                <a:t>των πολιτών</a:t>
              </a:r>
              <a:endParaRPr lang="en-US" sz="1400" kern="1200" baseline="0" dirty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318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4"/>
    </mc:Choice>
    <mc:Fallback xmlns="">
      <p:transition spd="slow" advTm="1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  <p:extLst>
    <p:ext uri="{E180D4A7-C9FB-4DFB-919C-405C955672EB}">
      <p14:showEvtLst xmlns:p14="http://schemas.microsoft.com/office/powerpoint/2010/main">
        <p14:playEvt time="0" objId="7"/>
        <p14:stopEvt time="11404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.4|1.4|0.9|1.8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Presentermedia.com - only answer - animated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ermedia.com - earth renewed - animatedPresentermedia.com - logistic earth - animated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18454</TotalTime>
  <Words>710</Words>
  <Application>Microsoft Office PowerPoint</Application>
  <PresentationFormat>Προβολή στην οθόνη (4:3)</PresentationFormat>
  <Paragraphs>134</Paragraphs>
  <Slides>28</Slides>
  <Notes>14</Notes>
  <HiddenSlides>0</HiddenSlides>
  <MMClips>1</MMClips>
  <ScaleCrop>false</ScaleCrop>
  <HeadingPairs>
    <vt:vector size="4" baseType="variant">
      <vt:variant>
        <vt:lpstr>Θέμα</vt:lpstr>
      </vt:variant>
      <vt:variant>
        <vt:i4>4</vt:i4>
      </vt:variant>
      <vt:variant>
        <vt:lpstr>Τίτλοι διαφανειών</vt:lpstr>
      </vt:variant>
      <vt:variant>
        <vt:i4>28</vt:i4>
      </vt:variant>
    </vt:vector>
  </HeadingPairs>
  <TitlesOfParts>
    <vt:vector size="32" baseType="lpstr">
      <vt:lpstr>Presentermedia.com - only answer - animated</vt:lpstr>
      <vt:lpstr>1_Office Theme</vt:lpstr>
      <vt:lpstr>Presentermedia.com - earth renewed - animatedPresentermedia.com - logistic earth - animated</vt:lpstr>
      <vt:lpstr>2_Office Theme</vt:lpstr>
      <vt:lpstr>Πρόγραμμα ‘Καλλικράτης’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Επιχειρησιακή Εφαρμογή ‘Καλλικράτη’</vt:lpstr>
      <vt:lpstr>Επιχειρησιακή Εφαρμογή ‘Καλλικράτη’</vt:lpstr>
      <vt:lpstr>Στόχοι ‘Καλλικράτη’</vt:lpstr>
      <vt:lpstr>Παρουσίαση του PowerPoint</vt:lpstr>
      <vt:lpstr>Υποστήριξη για τη σύνταξη των  Οργανισμών Εσωτερικής Υπηρεσίας (ΟΕΥ) των νέων δήμων.</vt:lpstr>
      <vt:lpstr>Συνθέτοντας τον ‘Καλλικράτη’…</vt:lpstr>
      <vt:lpstr>Αναβάθμιση των Μητρώων εργαζομένων ΟΤΑ και ΝΑ και καταγραφή του προσωπικού των Περιφερειών.</vt:lpstr>
      <vt:lpstr>Συνθέτοντας τον ‘Καλλικράτη’…</vt:lpstr>
      <vt:lpstr>Καταγραφή κτιριακών υποδομών. </vt:lpstr>
      <vt:lpstr>Συνθέτοντας τον ‘Καλλικράτη’…</vt:lpstr>
      <vt:lpstr>Δημιουργία βάσης οικονομικών δεδομένων. </vt:lpstr>
      <vt:lpstr>Συνθέτοντας τον ‘Καλλικράτη’…</vt:lpstr>
      <vt:lpstr>Μεταφορά και κοστολόγηση αρμοδιοτήτων. </vt:lpstr>
      <vt:lpstr>Συνθέτοντας τον ‘Καλλικράτη’…</vt:lpstr>
      <vt:lpstr>Αρμοδιότητες, οργάνωση, προσωπικό και οικονομικά των ορεινών και των νησιωτικών Δήμων.</vt:lpstr>
      <vt:lpstr>Συνθέτοντας τον ‘Καλλικράτη’…</vt:lpstr>
      <vt:lpstr>Ενημέρωση-ευαισθητοποίηση δημοτικών και περιφερειακών συμβούλων.</vt:lpstr>
      <vt:lpstr>Συνθέτοντας τον ‘Καλλικράτη’…</vt:lpstr>
      <vt:lpstr>Καταγραφή Νομικών Προσώπων Τοπικής Αυτοδιοίκησης.</vt:lpstr>
      <vt:lpstr>Συνθέτοντας τον ‘Καλλικράτη’…</vt:lpstr>
      <vt:lpstr>Συνθέτοντας τον ‘Καλλικράτη’…</vt:lpstr>
      <vt:lpstr>01/01/2011</vt:lpstr>
    </vt:vector>
  </TitlesOfParts>
  <Company>eclipsed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eclipse;Josh Doohen</dc:creator>
  <cp:lastModifiedBy>Θάνος</cp:lastModifiedBy>
  <cp:revision>396</cp:revision>
  <dcterms:created xsi:type="dcterms:W3CDTF">2009-04-22T21:54:33Z</dcterms:created>
  <dcterms:modified xsi:type="dcterms:W3CDTF">2010-09-09T06:38:02Z</dcterms:modified>
</cp:coreProperties>
</file>